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301" r:id="rId3"/>
    <p:sldId id="302" r:id="rId4"/>
    <p:sldId id="303" r:id="rId5"/>
    <p:sldId id="414" r:id="rId6"/>
    <p:sldId id="305" r:id="rId7"/>
    <p:sldId id="304" r:id="rId8"/>
    <p:sldId id="306" r:id="rId9"/>
    <p:sldId id="41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9" autoAdjust="0"/>
    <p:restoredTop sz="94660"/>
  </p:normalViewPr>
  <p:slideViewPr>
    <p:cSldViewPr snapToGrid="0" showGuides="1">
      <p:cViewPr varScale="1">
        <p:scale>
          <a:sx n="61" d="100"/>
          <a:sy n="61" d="100"/>
        </p:scale>
        <p:origin x="84" y="3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618B27-38F9-4E98-89F1-BF6507D6DD6E}" type="datetimeFigureOut">
              <a:rPr lang="en-US" smtClean="0"/>
              <a:t>2/24/2025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D111D1-193C-4E97-BCCC-76A61E9E9369}" type="slidenum">
              <a:rPr lang="en-US" smtClean="0"/>
              <a:t>‹#›</a:t>
            </a:fld>
            <a:endParaRPr lang="en-US"/>
          </a:p>
        </p:txBody>
      </p:sp>
    </p:spTree>
    <p:extLst>
      <p:ext uri="{BB962C8B-B14F-4D97-AF65-F5344CB8AC3E}">
        <p14:creationId xmlns:p14="http://schemas.microsoft.com/office/powerpoint/2010/main" val="2691192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A28A2-C7D7-BC3B-76AC-64BBC6467F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C34A35-0161-F05B-016A-BD7CE5467A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09736B-1E9F-8D52-F7D2-6F1F95A5ABD7}"/>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5" name="Footer Placeholder 4">
            <a:extLst>
              <a:ext uri="{FF2B5EF4-FFF2-40B4-BE49-F238E27FC236}">
                <a16:creationId xmlns:a16="http://schemas.microsoft.com/office/drawing/2014/main" id="{ACDD49B2-5BE1-4B1B-7945-60F3BC8C4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EBF92A-4E6C-3818-444C-B77B65525BDB}"/>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24556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807E0-4AD0-E851-3A60-31B6032F18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10C6B32-2E21-F3CB-F997-FE6B0B7C64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0FCD66-B8C8-A8EF-FF7A-535998EC8D37}"/>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5" name="Footer Placeholder 4">
            <a:extLst>
              <a:ext uri="{FF2B5EF4-FFF2-40B4-BE49-F238E27FC236}">
                <a16:creationId xmlns:a16="http://schemas.microsoft.com/office/drawing/2014/main" id="{29C727C5-A012-A8CE-F31A-03C65765E7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6605EC-AEFA-6FA6-334D-4FE0D11551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427646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56C4E7-9BEC-CFF8-04FF-752C7566DF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476D91-FB1F-60F4-DB16-0CF592C1EC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CE56E7-A70C-76D9-087F-A53412738AF9}"/>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5" name="Footer Placeholder 4">
            <a:extLst>
              <a:ext uri="{FF2B5EF4-FFF2-40B4-BE49-F238E27FC236}">
                <a16:creationId xmlns:a16="http://schemas.microsoft.com/office/drawing/2014/main" id="{63062BDE-0DAD-1721-5E47-75B0E4B726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D3AB65-4C38-FEF8-88D1-BA537DAA57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30753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E982C-9472-EBA3-A327-DF287E4DCB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E403FD-6303-7389-9AC9-70F21B4DFB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46DCF4-39DA-0A19-09F4-37CDC033CBDC}"/>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5" name="Footer Placeholder 4">
            <a:extLst>
              <a:ext uri="{FF2B5EF4-FFF2-40B4-BE49-F238E27FC236}">
                <a16:creationId xmlns:a16="http://schemas.microsoft.com/office/drawing/2014/main" id="{15E30D4C-7303-0E65-C857-C875FD8EC1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74D69C-3A71-27D2-0539-7DDA37846961}"/>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239682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4722B-5EB9-64BC-B93D-49D98E76C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67EA870-9ADA-FC3E-A113-ED025C44BF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FE98BE-352F-9C55-0BAA-8D68C0353EC0}"/>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5" name="Footer Placeholder 4">
            <a:extLst>
              <a:ext uri="{FF2B5EF4-FFF2-40B4-BE49-F238E27FC236}">
                <a16:creationId xmlns:a16="http://schemas.microsoft.com/office/drawing/2014/main" id="{B62DD478-5D3B-C971-EE56-F82B8BE96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ECA751-B33E-01EC-DA9B-47E37F59E593}"/>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849697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35855-B3F7-0465-8FD3-3141BEBB09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495E86-0311-FE40-2226-AFC7AF40B9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85BEF5-8BB2-70DC-E1E0-D4C7FFBF44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887885-4860-ABC4-6CFF-C8547472FA6A}"/>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6" name="Footer Placeholder 5">
            <a:extLst>
              <a:ext uri="{FF2B5EF4-FFF2-40B4-BE49-F238E27FC236}">
                <a16:creationId xmlns:a16="http://schemas.microsoft.com/office/drawing/2014/main" id="{53CFEC1E-912E-6C13-789A-576C04B5BB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1AEB66-6A71-6C13-A5DB-F938914B566D}"/>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57530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F721E-2262-1807-00DB-9FC9B95CD4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E9699A-5A64-3967-B063-1745976BC4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1930A3-50EC-762D-9D6B-4FBC04E70FE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EB862E-04F4-8932-FD69-4B36328820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57CC6E-02AD-01D1-9122-B86990B0A0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470FD26-919F-436C-8BE0-B1257DC45E2F}"/>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8" name="Footer Placeholder 7">
            <a:extLst>
              <a:ext uri="{FF2B5EF4-FFF2-40B4-BE49-F238E27FC236}">
                <a16:creationId xmlns:a16="http://schemas.microsoft.com/office/drawing/2014/main" id="{6FDD1F90-E910-F0C9-842A-E5C922CDC4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DB7E75-8B78-F9E9-37C1-9C884E96016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320482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F2A3B-7581-037B-BBD3-998A2367E2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9EAD1CC-6D0D-5D83-39A6-0971A4A330F8}"/>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4" name="Footer Placeholder 3">
            <a:extLst>
              <a:ext uri="{FF2B5EF4-FFF2-40B4-BE49-F238E27FC236}">
                <a16:creationId xmlns:a16="http://schemas.microsoft.com/office/drawing/2014/main" id="{AAF7F2F8-2F8C-B031-A928-66FF7E4D21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7BA070-F5A8-979B-B95A-CB8A0D6C4E1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624224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4BB787-C237-C90D-E7A2-00C7A14D4705}"/>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3" name="Footer Placeholder 2">
            <a:extLst>
              <a:ext uri="{FF2B5EF4-FFF2-40B4-BE49-F238E27FC236}">
                <a16:creationId xmlns:a16="http://schemas.microsoft.com/office/drawing/2014/main" id="{6FDFD1F6-70C5-2B33-8FFF-36928FE58A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50C80A-E5CF-7993-F08D-00960B75009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062513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E2BA3-C5F5-304C-B59E-4A21A683C8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04E9FD-1FE7-05B0-F3F4-3C8A3F7D5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91E8D9-C7C4-6A7C-63EB-5D96775D7C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76BA0B-3248-4CBA-4D5D-B721CAE269B9}"/>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6" name="Footer Placeholder 5">
            <a:extLst>
              <a:ext uri="{FF2B5EF4-FFF2-40B4-BE49-F238E27FC236}">
                <a16:creationId xmlns:a16="http://schemas.microsoft.com/office/drawing/2014/main" id="{401F42DD-4949-E258-4F18-94D0360BF9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289AF1-93CF-17EF-BE7E-857D3A8B8AE2}"/>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35153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0AA13-D332-6828-C19B-75D3B926E9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78F5C5-740A-CE88-AE44-4FE935CE9F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7C348E-2AC5-EEF2-7737-FF6D5B8056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9B1F37-368B-454C-3A96-225575A09474}"/>
              </a:ext>
            </a:extLst>
          </p:cNvPr>
          <p:cNvSpPr>
            <a:spLocks noGrp="1"/>
          </p:cNvSpPr>
          <p:nvPr>
            <p:ph type="dt" sz="half" idx="10"/>
          </p:nvPr>
        </p:nvSpPr>
        <p:spPr/>
        <p:txBody>
          <a:bodyPr/>
          <a:lstStyle/>
          <a:p>
            <a:fld id="{B8F1C752-A05B-4C34-9298-91E61C143475}" type="datetimeFigureOut">
              <a:rPr lang="en-US" smtClean="0"/>
              <a:t>2/24/2025</a:t>
            </a:fld>
            <a:endParaRPr lang="en-US"/>
          </a:p>
        </p:txBody>
      </p:sp>
      <p:sp>
        <p:nvSpPr>
          <p:cNvPr id="6" name="Footer Placeholder 5">
            <a:extLst>
              <a:ext uri="{FF2B5EF4-FFF2-40B4-BE49-F238E27FC236}">
                <a16:creationId xmlns:a16="http://schemas.microsoft.com/office/drawing/2014/main" id="{FA8AD077-4421-B5FF-7606-A886ADA3AC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D4F5C1-3844-5E6E-4BC8-49D7BF1A5169}"/>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770781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A31450-49BE-DF80-7712-A1C55DBA3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495C1D-60AA-5FE0-C749-A7A8C2AB57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E2E0DA-BFF6-F51D-B7E8-48BD3CBAEE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8F1C752-A05B-4C34-9298-91E61C143475}" type="datetimeFigureOut">
              <a:rPr lang="en-US" smtClean="0"/>
              <a:t>2/24/2025</a:t>
            </a:fld>
            <a:endParaRPr lang="en-US"/>
          </a:p>
        </p:txBody>
      </p:sp>
      <p:sp>
        <p:nvSpPr>
          <p:cNvPr id="5" name="Footer Placeholder 4">
            <a:extLst>
              <a:ext uri="{FF2B5EF4-FFF2-40B4-BE49-F238E27FC236}">
                <a16:creationId xmlns:a16="http://schemas.microsoft.com/office/drawing/2014/main" id="{EE85A2BA-00C7-7429-FC8C-E108D73BEB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58A2B1C-6700-FECC-DA9A-4E84E2EFDA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876F809-81C8-41A7-B257-332DACA24BD1}" type="slidenum">
              <a:rPr lang="en-US" smtClean="0"/>
              <a:t>‹#›</a:t>
            </a:fld>
            <a:endParaRPr lang="en-US"/>
          </a:p>
        </p:txBody>
      </p:sp>
    </p:spTree>
    <p:extLst>
      <p:ext uri="{BB962C8B-B14F-4D97-AF65-F5344CB8AC3E}">
        <p14:creationId xmlns:p14="http://schemas.microsoft.com/office/powerpoint/2010/main" val="249425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hyperlink" Target="https://archive.org/details/akanashantifolkt0000ratt/page/n5/mode/2up"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package" Target="../embeddings/Microsoft_Excel_Worksheet.xlsx"/><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B8F582-0DC9-BC71-B6CE-9761112BC485}"/>
              </a:ext>
            </a:extLst>
          </p:cNvPr>
          <p:cNvPicPr>
            <a:picLocks noChangeAspect="1"/>
          </p:cNvPicPr>
          <p:nvPr/>
        </p:nvPicPr>
        <p:blipFill>
          <a:blip r:embed="rId2"/>
          <a:stretch>
            <a:fillRect/>
          </a:stretch>
        </p:blipFill>
        <p:spPr>
          <a:xfrm>
            <a:off x="2277578" y="53086"/>
            <a:ext cx="3561144" cy="2747576"/>
          </a:xfrm>
          <a:prstGeom prst="rect">
            <a:avLst/>
          </a:prstGeom>
        </p:spPr>
      </p:pic>
      <p:sp>
        <p:nvSpPr>
          <p:cNvPr id="2" name="Title 1">
            <a:extLst>
              <a:ext uri="{FF2B5EF4-FFF2-40B4-BE49-F238E27FC236}">
                <a16:creationId xmlns:a16="http://schemas.microsoft.com/office/drawing/2014/main" id="{7C2D15A2-D2B4-E672-079E-934F9DCEC796}"/>
              </a:ext>
            </a:extLst>
          </p:cNvPr>
          <p:cNvSpPr>
            <a:spLocks noGrp="1"/>
          </p:cNvSpPr>
          <p:nvPr>
            <p:ph type="title"/>
          </p:nvPr>
        </p:nvSpPr>
        <p:spPr>
          <a:xfrm>
            <a:off x="519549" y="1075676"/>
            <a:ext cx="2290920" cy="2041099"/>
          </a:xfrm>
        </p:spPr>
        <p:txBody>
          <a:bodyPr>
            <a:normAutofit/>
          </a:bodyPr>
          <a:lstStyle/>
          <a:p>
            <a:r>
              <a:rPr lang="en-US" dirty="0">
                <a:solidFill>
                  <a:srgbClr val="FF0000"/>
                </a:solidFill>
              </a:rPr>
              <a:t>Demo Source Material: </a:t>
            </a:r>
          </a:p>
        </p:txBody>
      </p:sp>
      <p:pic>
        <p:nvPicPr>
          <p:cNvPr id="6" name="Picture 5">
            <a:extLst>
              <a:ext uri="{FF2B5EF4-FFF2-40B4-BE49-F238E27FC236}">
                <a16:creationId xmlns:a16="http://schemas.microsoft.com/office/drawing/2014/main" id="{993FE42F-8DB8-A7C4-9411-2595AE59661A}"/>
              </a:ext>
            </a:extLst>
          </p:cNvPr>
          <p:cNvPicPr>
            <a:picLocks noChangeAspect="1"/>
          </p:cNvPicPr>
          <p:nvPr/>
        </p:nvPicPr>
        <p:blipFill>
          <a:blip r:embed="rId3"/>
          <a:stretch>
            <a:fillRect/>
          </a:stretch>
        </p:blipFill>
        <p:spPr>
          <a:xfrm>
            <a:off x="4276053" y="2777619"/>
            <a:ext cx="1620510" cy="679853"/>
          </a:xfrm>
          <a:prstGeom prst="rect">
            <a:avLst/>
          </a:prstGeom>
        </p:spPr>
      </p:pic>
      <p:pic>
        <p:nvPicPr>
          <p:cNvPr id="7" name="Picture 6">
            <a:extLst>
              <a:ext uri="{FF2B5EF4-FFF2-40B4-BE49-F238E27FC236}">
                <a16:creationId xmlns:a16="http://schemas.microsoft.com/office/drawing/2014/main" id="{88718482-C707-2316-2207-986F7EDB5706}"/>
              </a:ext>
            </a:extLst>
          </p:cNvPr>
          <p:cNvPicPr>
            <a:picLocks noChangeAspect="1"/>
          </p:cNvPicPr>
          <p:nvPr/>
        </p:nvPicPr>
        <p:blipFill>
          <a:blip r:embed="rId4"/>
          <a:stretch>
            <a:fillRect/>
          </a:stretch>
        </p:blipFill>
        <p:spPr>
          <a:xfrm>
            <a:off x="5838722" y="42585"/>
            <a:ext cx="6353278" cy="3414887"/>
          </a:xfrm>
          <a:prstGeom prst="rect">
            <a:avLst/>
          </a:prstGeom>
        </p:spPr>
      </p:pic>
      <p:pic>
        <p:nvPicPr>
          <p:cNvPr id="9" name="Picture 8">
            <a:extLst>
              <a:ext uri="{FF2B5EF4-FFF2-40B4-BE49-F238E27FC236}">
                <a16:creationId xmlns:a16="http://schemas.microsoft.com/office/drawing/2014/main" id="{3A50A2AA-AAE1-3C57-1CBA-142B0FC574B7}"/>
              </a:ext>
            </a:extLst>
          </p:cNvPr>
          <p:cNvPicPr>
            <a:picLocks noChangeAspect="1"/>
          </p:cNvPicPr>
          <p:nvPr/>
        </p:nvPicPr>
        <p:blipFill>
          <a:blip r:embed="rId5"/>
          <a:stretch>
            <a:fillRect/>
          </a:stretch>
        </p:blipFill>
        <p:spPr>
          <a:xfrm>
            <a:off x="129451" y="3609474"/>
            <a:ext cx="6736352" cy="3102067"/>
          </a:xfrm>
          <a:prstGeom prst="rect">
            <a:avLst/>
          </a:prstGeom>
        </p:spPr>
      </p:pic>
      <p:sp>
        <p:nvSpPr>
          <p:cNvPr id="11" name="TextBox 10">
            <a:extLst>
              <a:ext uri="{FF2B5EF4-FFF2-40B4-BE49-F238E27FC236}">
                <a16:creationId xmlns:a16="http://schemas.microsoft.com/office/drawing/2014/main" id="{51820853-1144-BE0C-05E8-DE93BFAB508D}"/>
              </a:ext>
            </a:extLst>
          </p:cNvPr>
          <p:cNvSpPr txBox="1"/>
          <p:nvPr/>
        </p:nvSpPr>
        <p:spPr>
          <a:xfrm>
            <a:off x="4980971" y="3431894"/>
            <a:ext cx="7508111" cy="646331"/>
          </a:xfrm>
          <a:prstGeom prst="rect">
            <a:avLst/>
          </a:prstGeom>
          <a:noFill/>
        </p:spPr>
        <p:txBody>
          <a:bodyPr wrap="square">
            <a:spAutoFit/>
          </a:bodyPr>
          <a:lstStyle/>
          <a:p>
            <a:r>
              <a:rPr lang="en-US" dirty="0">
                <a:hlinkClick r:id="rId6"/>
              </a:rPr>
              <a:t>https://archive.org/details/akanashantifolkt0000ratt/page/n5/mode/2up</a:t>
            </a:r>
            <a:endParaRPr lang="en-US" dirty="0"/>
          </a:p>
          <a:p>
            <a:endParaRPr lang="en-US" dirty="0"/>
          </a:p>
        </p:txBody>
      </p:sp>
      <p:pic>
        <p:nvPicPr>
          <p:cNvPr id="13" name="Picture 12">
            <a:extLst>
              <a:ext uri="{FF2B5EF4-FFF2-40B4-BE49-F238E27FC236}">
                <a16:creationId xmlns:a16="http://schemas.microsoft.com/office/drawing/2014/main" id="{6B4F419B-7672-6533-9D78-B70C1DBAB4D3}"/>
              </a:ext>
            </a:extLst>
          </p:cNvPr>
          <p:cNvPicPr>
            <a:picLocks noChangeAspect="1"/>
          </p:cNvPicPr>
          <p:nvPr/>
        </p:nvPicPr>
        <p:blipFill>
          <a:blip r:embed="rId7"/>
          <a:stretch>
            <a:fillRect/>
          </a:stretch>
        </p:blipFill>
        <p:spPr>
          <a:xfrm>
            <a:off x="7570721" y="3871940"/>
            <a:ext cx="3889623" cy="2986060"/>
          </a:xfrm>
          <a:prstGeom prst="rect">
            <a:avLst/>
          </a:prstGeom>
        </p:spPr>
      </p:pic>
    </p:spTree>
    <p:extLst>
      <p:ext uri="{BB962C8B-B14F-4D97-AF65-F5344CB8AC3E}">
        <p14:creationId xmlns:p14="http://schemas.microsoft.com/office/powerpoint/2010/main" val="8441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FD7FA2-10B5-CD18-EA03-0B41EF8ACC2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02F7E8E-A9AF-06D4-6B02-1304BFC5A01E}"/>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200314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A002A9-564C-BBF0-423E-459CD01BA89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2FD3E39-1FF4-9BD2-F28E-4E37FF699624}"/>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886527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440DBB-3E6C-33E5-E78E-3C138DD0EB3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8487470-0F2B-A27B-ACC8-6A9A740F94B5}"/>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547267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1B5A7786-4983-1E35-FF4C-71279CAFF3C2}"/>
              </a:ext>
            </a:extLst>
          </p:cNvPr>
          <p:cNvGraphicFramePr>
            <a:graphicFrameLocks noChangeAspect="1"/>
          </p:cNvGraphicFramePr>
          <p:nvPr>
            <p:extLst>
              <p:ext uri="{D42A27DB-BD31-4B8C-83A1-F6EECF244321}">
                <p14:modId xmlns:p14="http://schemas.microsoft.com/office/powerpoint/2010/main" val="2657925490"/>
              </p:ext>
            </p:extLst>
          </p:nvPr>
        </p:nvGraphicFramePr>
        <p:xfrm>
          <a:off x="474369" y="772510"/>
          <a:ext cx="11183217" cy="5281449"/>
        </p:xfrm>
        <a:graphic>
          <a:graphicData uri="http://schemas.openxmlformats.org/presentationml/2006/ole">
            <mc:AlternateContent xmlns:mc="http://schemas.openxmlformats.org/markup-compatibility/2006">
              <mc:Choice xmlns:v="urn:schemas-microsoft-com:vml" Requires="v">
                <p:oleObj name="Worksheet" r:id="rId2" imgW="19132365" imgH="9036006" progId="Excel.Sheet.12">
                  <p:embed/>
                </p:oleObj>
              </mc:Choice>
              <mc:Fallback>
                <p:oleObj name="Worksheet" r:id="rId2" imgW="19132365" imgH="9036006" progId="Excel.Sheet.12">
                  <p:embed/>
                  <p:pic>
                    <p:nvPicPr>
                      <p:cNvPr id="0" name=""/>
                      <p:cNvPicPr/>
                      <p:nvPr/>
                    </p:nvPicPr>
                    <p:blipFill>
                      <a:blip r:embed="rId3"/>
                      <a:stretch>
                        <a:fillRect/>
                      </a:stretch>
                    </p:blipFill>
                    <p:spPr>
                      <a:xfrm>
                        <a:off x="474369" y="772510"/>
                        <a:ext cx="11183217" cy="5281449"/>
                      </a:xfrm>
                      <a:prstGeom prst="rect">
                        <a:avLst/>
                      </a:prstGeom>
                    </p:spPr>
                  </p:pic>
                </p:oleObj>
              </mc:Fallback>
            </mc:AlternateContent>
          </a:graphicData>
        </a:graphic>
      </p:graphicFrame>
    </p:spTree>
    <p:extLst>
      <p:ext uri="{BB962C8B-B14F-4D97-AF65-F5344CB8AC3E}">
        <p14:creationId xmlns:p14="http://schemas.microsoft.com/office/powerpoint/2010/main" val="1115262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6F72600-8DB1-DB0F-4221-CC2AE61F829C}"/>
              </a:ext>
            </a:extLst>
          </p:cNvPr>
          <p:cNvSpPr txBox="1"/>
          <p:nvPr/>
        </p:nvSpPr>
        <p:spPr>
          <a:xfrm>
            <a:off x="165463" y="201683"/>
            <a:ext cx="4502332" cy="6017032"/>
          </a:xfrm>
          <a:prstGeom prst="rect">
            <a:avLst/>
          </a:prstGeom>
          <a:noFill/>
        </p:spPr>
        <p:txBody>
          <a:bodyPr wrap="square">
            <a:spAutoFit/>
          </a:bodyPr>
          <a:lstStyle/>
          <a:p>
            <a:pPr marR="20140" algn="ctr"/>
            <a:r>
              <a:rPr lang="en-US" sz="1100" b="0" i="1" u="none" strike="noStrike" baseline="0" dirty="0">
                <a:latin typeface="Times New Roman" panose="02020603050405020304" pitchFamily="18" charset="0"/>
              </a:rPr>
              <a:t>Ye’ </a:t>
            </a:r>
            <a:r>
              <a:rPr lang="pt-BR" sz="1100" b="0" i="1" u="none" strike="noStrike" baseline="0" dirty="0">
                <a:latin typeface="Times New Roman" panose="02020603050405020304" pitchFamily="18" charset="0"/>
              </a:rPr>
              <a:t>nse se, 'nse se o</a:t>
            </a:r>
          </a:p>
          <a:p>
            <a:endParaRPr lang="en-US" sz="1100" b="0" i="0" u="none" strike="noStrike" baseline="0" dirty="0">
              <a:latin typeface="Times New Roman" panose="02020603050405020304" pitchFamily="18" charset="0"/>
            </a:endParaRPr>
          </a:p>
          <a:p>
            <a:pPr marR="4710" lvl="2"/>
            <a:r>
              <a:rPr lang="en-US" sz="1100" b="0" i="0" u="none" strike="noStrike" baseline="0" dirty="0">
                <a:latin typeface="Times New Roman" panose="02020603050405020304" pitchFamily="18" charset="0"/>
              </a:rPr>
              <a:t>SE 'YOYE A KWAKU ANANSE TO YE KAKRAKA MA NE TI YE KETEWA</a:t>
            </a:r>
          </a:p>
          <a:p>
            <a:pPr marR="990" lvl="1" algn="just"/>
            <a:r>
              <a:rPr lang="en-US" sz="1100" b="0" i="0" u="none" strike="noStrike" baseline="0" dirty="0">
                <a:latin typeface="Times New Roman" panose="02020603050405020304" pitchFamily="18" charset="0"/>
              </a:rPr>
              <a:t>YE se </a:t>
            </a:r>
            <a:r>
              <a:rPr lang="en-US" sz="1100" b="0" i="0" u="none" strike="noStrike" baseline="0" dirty="0" err="1">
                <a:latin typeface="Times New Roman" panose="02020603050405020304" pitchFamily="18" charset="0"/>
              </a:rPr>
              <a:t>okom</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kesie</a:t>
            </a:r>
            <a:r>
              <a:rPr lang="en-US" sz="1100" b="0" i="0" u="none" strike="noStrike" baseline="0" dirty="0">
                <a:latin typeface="Times New Roman" panose="02020603050405020304" pitchFamily="18" charset="0"/>
              </a:rPr>
              <a:t> bi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ebaye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Kwaku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se </a:t>
            </a:r>
            <a:r>
              <a:rPr lang="en-US" sz="1100" b="0" i="0" u="none" strike="noStrike" baseline="0" dirty="0" err="1">
                <a:latin typeface="Times New Roman" panose="02020603050405020304" pitchFamily="18" charset="0"/>
              </a:rPr>
              <a:t>oko</a:t>
            </a:r>
            <a:r>
              <a:rPr lang="en-US" sz="1100" b="0" i="0" u="none" strike="noStrike" baseline="0" dirty="0">
                <a:latin typeface="Times New Roman" panose="02020603050405020304" pitchFamily="18" charset="0"/>
              </a:rPr>
              <a:t> pe </a:t>
            </a:r>
            <a:r>
              <a:rPr lang="en-US" sz="1100" b="0" i="0" u="none" strike="noStrike" baseline="0" dirty="0" err="1">
                <a:latin typeface="Times New Roman" panose="02020603050405020304" pitchFamily="18" charset="0"/>
              </a:rPr>
              <a:t>nam</a:t>
            </a:r>
            <a:r>
              <a:rPr lang="en-US" sz="1100" b="0" i="0" u="none" strike="noStrike" baseline="0" dirty="0">
                <a:latin typeface="Times New Roman" panose="02020603050405020304" pitchFamily="18" charset="0"/>
              </a:rPr>
              <a:t> ne </a:t>
            </a:r>
            <a:r>
              <a:rPr lang="en-US" sz="1100" b="0" i="0" u="none" strike="noStrike" baseline="0" dirty="0" err="1">
                <a:latin typeface="Times New Roman" panose="02020603050405020304" pitchFamily="18" charset="0"/>
              </a:rPr>
              <a:t>aduane</a:t>
            </a:r>
            <a:r>
              <a:rPr lang="en-US" sz="1100" b="0" i="0" u="none" strike="noStrike" baseline="0" dirty="0">
                <a:latin typeface="Times New Roman" panose="02020603050405020304" pitchFamily="18" charset="0"/>
              </a:rPr>
              <a:t> aba ne </a:t>
            </a:r>
            <a:r>
              <a:rPr lang="en-US" sz="1100" b="0" i="0" u="none" strike="noStrike" baseline="0" dirty="0" err="1">
                <a:latin typeface="Times New Roman" panose="02020603050405020304" pitchFamily="18" charset="0"/>
              </a:rPr>
              <a:t>ne</a:t>
            </a:r>
            <a:r>
              <a:rPr lang="en-US" sz="1100" b="0" i="0" u="none" strike="noStrike" baseline="0" dirty="0">
                <a:latin typeface="Times New Roman" panose="02020603050405020304" pitchFamily="18" charset="0"/>
              </a:rPr>
              <a:t> ye Aso </a:t>
            </a:r>
            <a:r>
              <a:rPr lang="en-US" sz="1100" b="0" i="0" u="none" strike="noStrike" baseline="0" dirty="0" err="1">
                <a:latin typeface="Times New Roman" panose="02020603050405020304" pitchFamily="18" charset="0"/>
              </a:rPr>
              <a:t>adi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Obeko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bim</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okotoo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nnipa</a:t>
            </a:r>
            <a:r>
              <a:rPr lang="en-US" sz="1100" b="0" i="0" u="none" strike="noStrike" baseline="0" dirty="0">
                <a:latin typeface="Times New Roman" panose="02020603050405020304" pitchFamily="18" charset="0"/>
              </a:rPr>
              <a:t>; se </a:t>
            </a:r>
            <a:r>
              <a:rPr lang="en-US" sz="1100" b="0" i="0" u="none" strike="noStrike" baseline="0" dirty="0" err="1">
                <a:latin typeface="Times New Roman" panose="02020603050405020304" pitchFamily="18" charset="0"/>
              </a:rPr>
              <a:t>nnipa</a:t>
            </a:r>
            <a:r>
              <a:rPr lang="en-US" sz="1100" b="0" i="0" u="none" strike="noStrike" baseline="0" dirty="0">
                <a:latin typeface="Times New Roman" panose="02020603050405020304" pitchFamily="18" charset="0"/>
              </a:rPr>
              <a:t> a </a:t>
            </a:r>
            <a:r>
              <a:rPr lang="en-US" sz="1100" b="0" i="0" u="none" strike="noStrike" baseline="0" dirty="0" err="1">
                <a:latin typeface="Times New Roman" panose="02020603050405020304" pitchFamily="18" charset="0"/>
              </a:rPr>
              <a:t>okotoo</a:t>
            </a:r>
            <a:r>
              <a:rPr lang="en-US" sz="1100" b="0" i="0" u="none" strike="noStrike" baseline="0" dirty="0">
                <a:latin typeface="Times New Roman" panose="02020603050405020304" pitchFamily="18" charset="0"/>
              </a:rPr>
              <a:t> yen </a:t>
            </a:r>
            <a:r>
              <a:rPr lang="en-US" sz="1100" b="0" i="0" u="none" strike="noStrike" baseline="0" dirty="0" err="1">
                <a:latin typeface="Times New Roman" panose="02020603050405020304" pitchFamily="18" charset="0"/>
              </a:rPr>
              <a:t>sebe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ye'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Na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kotoo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nsa­</a:t>
            </a:r>
            <a:endParaRPr lang="en-US" sz="1100" b="0" i="0" u="none" strike="noStrike" baseline="0" dirty="0">
              <a:latin typeface="Times New Roman" panose="02020603050405020304" pitchFamily="18" charset="0"/>
            </a:endParaRPr>
          </a:p>
          <a:p>
            <a:pPr marR="1010" algn="just"/>
            <a:r>
              <a:rPr lang="en-US" sz="1100" b="0" i="0" u="none" strike="noStrike" baseline="0" dirty="0" err="1">
                <a:latin typeface="Times New Roman" panose="02020603050405020304" pitchFamily="18" charset="0"/>
              </a:rPr>
              <a:t>manfuo</a:t>
            </a:r>
            <a:r>
              <a:rPr lang="en-US" sz="1100" b="0" i="0" u="none" strike="noStrike" baseline="0" dirty="0">
                <a:latin typeface="Times New Roman" panose="02020603050405020304" pitchFamily="18" charset="0"/>
              </a:rPr>
              <a:t> no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ye </a:t>
            </a:r>
            <a:r>
              <a:rPr lang="en-US" sz="1100" b="0" i="0" u="none" strike="noStrike" baseline="0" dirty="0" err="1">
                <a:latin typeface="Times New Roman" panose="02020603050405020304" pitchFamily="18" charset="0"/>
              </a:rPr>
              <a:t>gyina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asuom</a:t>
            </a:r>
            <a:r>
              <a:rPr lang="en-US" sz="1100" b="0" i="0" u="none" strike="noStrike" baseline="0" dirty="0">
                <a:latin typeface="Times New Roman" panose="02020603050405020304" pitchFamily="18" charset="0"/>
              </a:rPr>
              <a:t>'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Kwaku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see, "</a:t>
            </a:r>
            <a:r>
              <a:rPr lang="en-US" sz="1100" b="0" i="0" u="none" strike="noStrike" baseline="0" dirty="0" err="1">
                <a:latin typeface="Times New Roman" panose="02020603050405020304" pitchFamily="18" charset="0"/>
              </a:rPr>
              <a:t>Yanom</a:t>
            </a:r>
            <a:r>
              <a:rPr lang="en-US" sz="1100" b="0" i="0" u="none" strike="noStrike" baseline="0" dirty="0">
                <a:latin typeface="Times New Roman" panose="02020603050405020304" pitchFamily="18" charset="0"/>
              </a:rPr>
              <a:t> me </a:t>
            </a:r>
            <a:r>
              <a:rPr lang="en-US" sz="1100" b="0" i="0" u="none" strike="noStrike" baseline="0" dirty="0" err="1">
                <a:latin typeface="Times New Roman" panose="02020603050405020304" pitchFamily="18" charset="0"/>
              </a:rPr>
              <a:t>mmera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mmefwe</a:t>
            </a:r>
            <a:r>
              <a:rPr lang="en-US" sz="1100" b="0" i="0" u="none" strike="noStrike" baseline="0" dirty="0">
                <a:latin typeface="Times New Roman" panose="02020603050405020304" pitchFamily="18" charset="0"/>
              </a:rPr>
              <a:t> bi?"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no see, "Bra."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koye</a:t>
            </a:r>
            <a:r>
              <a:rPr lang="en-US" sz="1100" b="0" i="0" u="none" strike="noStrike" baseline="0" dirty="0">
                <a:latin typeface="Times New Roman" panose="02020603050405020304" pitchFamily="18" charset="0"/>
              </a:rPr>
              <a:t>, ko </a:t>
            </a:r>
            <a:r>
              <a:rPr lang="en-US" sz="1100" b="0" i="0" u="none" strike="noStrike" baseline="0" dirty="0" err="1">
                <a:latin typeface="Times New Roman" panose="02020603050405020304" pitchFamily="18" charset="0"/>
              </a:rPr>
              <a:t>hunoo</a:t>
            </a:r>
            <a:r>
              <a:rPr lang="en-US" sz="1100" b="0" i="0" u="none" strike="noStrike" baseline="0" dirty="0">
                <a:latin typeface="Times New Roman" panose="02020603050405020304" pitchFamily="18" charset="0"/>
              </a:rPr>
              <a:t> se ye de ye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konkora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ye de </a:t>
            </a:r>
            <a:r>
              <a:rPr lang="en-US" sz="1100" b="0" i="0" u="none" strike="noStrike" baseline="0" dirty="0" err="1">
                <a:latin typeface="Times New Roman" panose="02020603050405020304" pitchFamily="18" charset="0"/>
              </a:rPr>
              <a:t>fwee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no ka </a:t>
            </a:r>
            <a:r>
              <a:rPr lang="en-US" sz="1100" b="0" i="0" u="none" strike="noStrike" baseline="0" dirty="0" err="1">
                <a:latin typeface="Times New Roman" panose="02020603050405020304" pitchFamily="18" charset="0"/>
              </a:rPr>
              <a:t>kyeree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se, "</a:t>
            </a:r>
            <a:r>
              <a:rPr lang="en-US" sz="1100" b="0" i="0" u="none" strike="noStrike" baseline="0" dirty="0" err="1">
                <a:latin typeface="Times New Roman" panose="02020603050405020304" pitchFamily="18" charset="0"/>
              </a:rPr>
              <a:t>Wahu</a:t>
            </a:r>
            <a:r>
              <a:rPr lang="en-US" sz="1100" b="0" i="0" u="none" strike="noStrike" baseline="0" dirty="0">
                <a:latin typeface="Times New Roman" panose="02020603050405020304" pitchFamily="18" charset="0"/>
              </a:rPr>
              <a:t> dee ye de </a:t>
            </a:r>
            <a:r>
              <a:rPr lang="en-US" sz="1100" b="0" i="0" u="none" strike="noStrike" baseline="0" dirty="0" err="1">
                <a:latin typeface="Times New Roman" panose="02020603050405020304" pitchFamily="18" charset="0"/>
              </a:rPr>
              <a:t>fwee</a:t>
            </a:r>
            <a:r>
              <a:rPr lang="en-US" sz="1100" b="0" i="0" u="none" strike="noStrike" baseline="0" dirty="0">
                <a:latin typeface="Times New Roman" panose="02020603050405020304" pitchFamily="18" charset="0"/>
              </a:rPr>
              <a:t>, wo </a:t>
            </a:r>
            <a:r>
              <a:rPr lang="en-US" sz="1100" b="0" i="0" u="none" strike="noStrike" baseline="0" dirty="0" err="1">
                <a:latin typeface="Times New Roman" panose="02020603050405020304" pitchFamily="18" charset="0"/>
              </a:rPr>
              <a:t>betimi</a:t>
            </a:r>
            <a:r>
              <a:rPr lang="en-US" sz="1100" b="0" i="0" u="none" strike="noStrike" baseline="0" dirty="0">
                <a:latin typeface="Times New Roman" panose="02020603050405020304" pitchFamily="18" charset="0"/>
              </a:rPr>
              <a:t> ama ye' </a:t>
            </a:r>
            <a:r>
              <a:rPr lang="en-US" sz="1100" b="0" i="0" u="none" strike="noStrike" baseline="0" dirty="0" err="1">
                <a:latin typeface="Times New Roman" panose="02020603050405020304" pitchFamily="18" charset="0"/>
              </a:rPr>
              <a:t>ayi</a:t>
            </a:r>
            <a:r>
              <a:rPr lang="en-US" sz="1100" b="0" i="0" u="none" strike="noStrike" baseline="0" dirty="0">
                <a:latin typeface="Times New Roman" panose="02020603050405020304" pitchFamily="18" charset="0"/>
              </a:rPr>
              <a:t> wo dee ama </a:t>
            </a:r>
            <a:r>
              <a:rPr lang="en-US" sz="1100" b="0" i="0" u="none" strike="noStrike" baseline="0" dirty="0" err="1">
                <a:latin typeface="Times New Roman" panose="02020603050405020304" pitchFamily="18" charset="0"/>
              </a:rPr>
              <a:t>w'afwe</a:t>
            </a:r>
            <a:r>
              <a:rPr lang="en-US" sz="1100" b="0" i="0" u="none" strike="noStrike" baseline="0" dirty="0">
                <a:latin typeface="Times New Roman" panose="02020603050405020304" pitchFamily="18" charset="0"/>
              </a:rPr>
              <a:t> bi? "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see, " </a:t>
            </a:r>
            <a:r>
              <a:rPr lang="en-US" sz="1100" b="0" i="0" u="none" strike="noStrike" baseline="0" dirty="0" err="1">
                <a:latin typeface="Times New Roman" panose="02020603050405020304" pitchFamily="18" charset="0"/>
              </a:rPr>
              <a:t>Metimi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monyi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mma</a:t>
            </a:r>
            <a:r>
              <a:rPr lang="en-US" sz="1100" b="0" i="0" u="none" strike="noStrike" baseline="0" dirty="0">
                <a:latin typeface="Times New Roman" panose="02020603050405020304" pitchFamily="18" charset="0"/>
              </a:rPr>
              <a:t> me."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no </a:t>
            </a:r>
            <a:r>
              <a:rPr lang="en-US" sz="1100" b="0" i="0" u="none" strike="noStrike" baseline="0" dirty="0" err="1">
                <a:latin typeface="Times New Roman" panose="02020603050405020304" pitchFamily="18" charset="0"/>
              </a:rPr>
              <a:t>yi</a:t>
            </a:r>
            <a:r>
              <a:rPr lang="en-US" sz="1100" b="0" i="0" u="none" strike="noStrike" baseline="0" dirty="0">
                <a:latin typeface="Times New Roman" panose="02020603050405020304" pitchFamily="18" charset="0"/>
              </a:rPr>
              <a:t> maa no </a:t>
            </a:r>
            <a:r>
              <a:rPr lang="en-US" sz="1100" b="0" i="0" u="none" strike="noStrike" baseline="0" dirty="0" err="1">
                <a:latin typeface="Times New Roman" panose="02020603050405020304" pitchFamily="18" charset="0"/>
              </a:rPr>
              <a:t>ampa</a:t>
            </a:r>
            <a:r>
              <a:rPr lang="en-US" sz="1100" b="0" i="0" u="none" strike="noStrike" baseline="0" dirty="0">
                <a:latin typeface="Times New Roman" panose="02020603050405020304" pitchFamily="18" charset="0"/>
              </a:rPr>
              <a:t>. Kwaku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ne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no boom' </a:t>
            </a:r>
            <a:r>
              <a:rPr lang="en-US" sz="1100" b="0" i="0" u="none" strike="noStrike" baseline="0" dirty="0" err="1">
                <a:latin typeface="Times New Roman" panose="02020603050405020304" pitchFamily="18" charset="0"/>
              </a:rPr>
              <a:t>fweye</a:t>
            </a:r>
            <a:r>
              <a:rPr lang="en-US" sz="1100" b="0" i="0" u="none" strike="noStrike" baseline="0" dirty="0">
                <a:latin typeface="Times New Roman" panose="02020603050405020304" pitchFamily="18" charset="0"/>
              </a:rPr>
              <a:t>. Na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no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no maa </a:t>
            </a:r>
            <a:r>
              <a:rPr lang="en-US" sz="1100" b="0" i="0" u="none" strike="noStrike" baseline="0" dirty="0" err="1">
                <a:latin typeface="Times New Roman" panose="02020603050405020304" pitchFamily="18" charset="0"/>
              </a:rPr>
              <a:t>dwom</a:t>
            </a:r>
            <a:r>
              <a:rPr lang="en-US" sz="1100" b="0" i="0" u="none" strike="noStrike" baseline="0" dirty="0">
                <a:latin typeface="Times New Roman" panose="02020603050405020304" pitchFamily="18" charset="0"/>
              </a:rPr>
              <a:t> so se:</a:t>
            </a:r>
          </a:p>
          <a:p>
            <a:pPr marR="22130"/>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ye de ye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eye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o."</a:t>
            </a:r>
          </a:p>
          <a:p>
            <a:pPr marR="4710"/>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see, " </a:t>
            </a:r>
            <a:r>
              <a:rPr lang="en-US" sz="1100" b="0" i="0" u="none" strike="noStrike" baseline="0" dirty="0" err="1">
                <a:latin typeface="Times New Roman" panose="02020603050405020304" pitchFamily="18" charset="0"/>
              </a:rPr>
              <a:t>Edwom</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yi</a:t>
            </a:r>
            <a:r>
              <a:rPr lang="en-US" sz="1100" b="0" i="0" u="none" strike="noStrike" baseline="0" dirty="0">
                <a:latin typeface="Times New Roman" panose="02020603050405020304" pitchFamily="18" charset="0"/>
              </a:rPr>
              <a:t> ye de, me </a:t>
            </a:r>
            <a:r>
              <a:rPr lang="en-US" sz="1100" b="0" i="0" u="none" strike="noStrike" baseline="0" dirty="0" err="1">
                <a:latin typeface="Times New Roman" panose="02020603050405020304" pitchFamily="18" charset="0"/>
              </a:rPr>
              <a:t>nto</a:t>
            </a:r>
            <a:r>
              <a:rPr lang="en-US" sz="1100" b="0" i="0" u="none" strike="noStrike" baseline="0" dirty="0">
                <a:latin typeface="Times New Roman" panose="02020603050405020304" pitchFamily="18" charset="0"/>
              </a:rPr>
              <a:t> bi? "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no see, " To bi." Na </a:t>
            </a:r>
            <a:r>
              <a:rPr lang="en-US" sz="1100" b="0" i="0" u="none" strike="noStrike" baseline="0" dirty="0" err="1">
                <a:latin typeface="Times New Roman" panose="02020603050405020304" pitchFamily="18" charset="0"/>
              </a:rPr>
              <a:t>wa</a:t>
            </a:r>
            <a:r>
              <a:rPr lang="en-US" sz="1100" b="0" i="0" u="none" strike="noStrike" baseline="0" dirty="0">
                <a:latin typeface="Times New Roman" panose="02020603050405020304" pitchFamily="18" charset="0"/>
              </a:rPr>
              <a:t> ma so:</a:t>
            </a:r>
          </a:p>
          <a:p>
            <a:pPr marR="22130"/>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ye de ye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e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o.</a:t>
            </a:r>
          </a:p>
          <a:p>
            <a:r>
              <a:rPr lang="en-US" sz="1100" b="0" i="0" u="none" strike="noStrike" baseline="0" dirty="0" err="1">
                <a:latin typeface="Times New Roman" panose="02020603050405020304" pitchFamily="18" charset="0"/>
              </a:rPr>
              <a:t>Odomankoma</a:t>
            </a:r>
            <a:r>
              <a:rPr lang="en-US" sz="1100" b="0" i="0" u="none" strike="noStrike" baseline="0" dirty="0">
                <a:latin typeface="Times New Roman" panose="02020603050405020304" pitchFamily="18" charset="0"/>
              </a:rPr>
              <a:t> ho </a:t>
            </a:r>
            <a:r>
              <a:rPr lang="en-US" sz="1100" b="0" i="0" u="none" strike="noStrike" baseline="0" dirty="0" err="1">
                <a:latin typeface="Times New Roman" panose="02020603050405020304" pitchFamily="18" charset="0"/>
              </a:rPr>
              <a:t>adee</a:t>
            </a:r>
            <a:r>
              <a:rPr lang="en-US" sz="1100" b="0" i="0" u="none" strike="noStrike" baseline="0" dirty="0">
                <a:latin typeface="Times New Roman" panose="02020603050405020304" pitchFamily="18" charset="0"/>
              </a:rPr>
              <a:t> ye de ye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a:t>
            </a:r>
          </a:p>
          <a:p>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e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o.</a:t>
            </a:r>
          </a:p>
          <a:p>
            <a:pPr algn="l"/>
            <a:r>
              <a:rPr lang="en-US" sz="1100" b="0" i="0" u="none" strike="noStrike" baseline="0" dirty="0">
                <a:latin typeface="Times New Roman" panose="02020603050405020304" pitchFamily="18" charset="0"/>
              </a:rPr>
              <a:t>Me de me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nne</a:t>
            </a:r>
            <a:r>
              <a:rPr lang="en-US" sz="1100" b="0" i="0" u="none" strike="noStrike" baseline="0" dirty="0">
                <a:latin typeface="Times New Roman" panose="02020603050405020304" pitchFamily="18" charset="0"/>
              </a:rPr>
              <a:t> o.</a:t>
            </a:r>
          </a:p>
          <a:p>
            <a:pPr algn="l"/>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e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a:t>
            </a:r>
            <a:r>
              <a:rPr lang="en-US" sz="1100" b="1" i="0" u="none" strike="noStrike" baseline="0" dirty="0">
                <a:latin typeface="Times New Roman" panose="02020603050405020304" pitchFamily="18" charset="0"/>
              </a:rPr>
              <a:t>o."</a:t>
            </a:r>
          </a:p>
          <a:p>
            <a:pPr algn="l"/>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to </a:t>
            </a:r>
            <a:r>
              <a:rPr lang="en-US" sz="1100" b="0" i="0" u="none" strike="noStrike" baseline="0" dirty="0" err="1">
                <a:latin typeface="Times New Roman" panose="02020603050405020304" pitchFamily="18" charset="0"/>
              </a:rPr>
              <a:t>wieye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ka </a:t>
            </a:r>
            <a:r>
              <a:rPr lang="en-US" sz="1100" b="0" i="0" u="none" strike="noStrike" baseline="0" dirty="0" err="1">
                <a:latin typeface="Times New Roman" panose="02020603050405020304" pitchFamily="18" charset="0"/>
              </a:rPr>
              <a:t>kyeree</a:t>
            </a:r>
            <a:r>
              <a:rPr lang="en-US" sz="1100" b="0" i="0" u="none" strike="noStrike" baseline="0" dirty="0">
                <a:latin typeface="Times New Roman" panose="02020603050405020304" pitchFamily="18" charset="0"/>
              </a:rPr>
              <a:t> no se, "</a:t>
            </a:r>
            <a:r>
              <a:rPr lang="en-US" sz="1100" b="0" i="0" u="none" strike="noStrike" baseline="0" dirty="0" err="1">
                <a:latin typeface="Times New Roman" panose="02020603050405020304" pitchFamily="18" charset="0"/>
              </a:rPr>
              <a:t>Ye'afwe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ye'anya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nam</a:t>
            </a:r>
            <a:r>
              <a:rPr lang="en-US" sz="1100" b="0" i="0" u="none" strike="noStrike" baseline="0" dirty="0">
                <a:latin typeface="Times New Roman" panose="02020603050405020304" pitchFamily="18" charset="0"/>
              </a:rPr>
              <a:t>,</a:t>
            </a:r>
          </a:p>
          <a:p>
            <a:pPr algn="l"/>
            <a:r>
              <a:rPr lang="en-US" sz="1100" b="0" i="0" u="none" strike="noStrike" baseline="0" dirty="0">
                <a:latin typeface="Times New Roman" panose="02020603050405020304" pitchFamily="18" charset="0"/>
              </a:rPr>
              <a:t>wo dee </a:t>
            </a:r>
            <a:r>
              <a:rPr lang="en-US" sz="1100" b="0" i="0" u="none" strike="noStrike" baseline="0" dirty="0" err="1">
                <a:latin typeface="Times New Roman" panose="02020603050405020304" pitchFamily="18" charset="0"/>
              </a:rPr>
              <a:t>kenten</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ra</a:t>
            </a:r>
            <a:r>
              <a:rPr lang="en-US" sz="1100" b="0" i="0" u="none" strike="noStrike" baseline="0" dirty="0">
                <a:latin typeface="Times New Roman" panose="02020603050405020304" pitchFamily="18" charset="0"/>
              </a:rPr>
              <a:t>, fa ko di, </a:t>
            </a:r>
            <a:r>
              <a:rPr lang="en-US" sz="1100" b="0" i="0" u="none" strike="noStrike" baseline="0" dirty="0" err="1">
                <a:latin typeface="Times New Roman" panose="02020603050405020304" pitchFamily="18" charset="0"/>
              </a:rPr>
              <a:t>gye</a:t>
            </a:r>
            <a:r>
              <a:rPr lang="en-US" sz="1100" b="0" i="0" u="none" strike="noStrike" baseline="0" dirty="0">
                <a:latin typeface="Times New Roman" panose="02020603050405020304" pitchFamily="18" charset="0"/>
              </a:rPr>
              <a:t> wo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konkora</a:t>
            </a:r>
            <a:r>
              <a:rPr lang="en-US" sz="1100" b="0" i="0" u="none" strike="noStrike" baseline="0" dirty="0">
                <a:latin typeface="Times New Roman" panose="02020603050405020304" pitchFamily="18" charset="0"/>
              </a:rPr>
              <a:t> toa so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ko;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dee ye ka</a:t>
            </a:r>
          </a:p>
          <a:p>
            <a:pPr algn="l"/>
            <a:r>
              <a:rPr lang="en-US" sz="1100" b="0" i="0" u="none" strike="noStrike" baseline="0" dirty="0" err="1">
                <a:latin typeface="Times New Roman" panose="02020603050405020304" pitchFamily="18" charset="0"/>
              </a:rPr>
              <a:t>akyere</a:t>
            </a:r>
            <a:r>
              <a:rPr lang="en-US" sz="1100" b="0" i="0" u="none" strike="noStrike" baseline="0" dirty="0">
                <a:latin typeface="Times New Roman" panose="02020603050405020304" pitchFamily="18" charset="0"/>
              </a:rPr>
              <a:t> wo </a:t>
            </a:r>
            <a:r>
              <a:rPr lang="en-US" sz="1100" b="0" i="0" u="none" strike="noStrike" baseline="0" dirty="0" err="1">
                <a:latin typeface="Times New Roman" panose="02020603050405020304" pitchFamily="18" charset="0"/>
              </a:rPr>
              <a:t>ene</a:t>
            </a:r>
            <a:r>
              <a:rPr lang="en-US" sz="1100" b="0" i="0" u="none" strike="noStrike" baseline="0" dirty="0">
                <a:latin typeface="Times New Roman" panose="02020603050405020304" pitchFamily="18" charset="0"/>
              </a:rPr>
              <a:t> se, </a:t>
            </a:r>
            <a:r>
              <a:rPr lang="en-US" sz="1100" b="0" i="0" u="none" strike="noStrike" baseline="0" dirty="0" err="1">
                <a:latin typeface="Times New Roman" panose="02020603050405020304" pitchFamily="18" charset="0"/>
              </a:rPr>
              <a:t>ada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ara</a:t>
            </a:r>
            <a:r>
              <a:rPr lang="en-US" sz="1100" b="0" i="0" u="none" strike="noStrike" baseline="0" dirty="0">
                <a:latin typeface="Times New Roman" panose="02020603050405020304" pitchFamily="18" charset="0"/>
              </a:rPr>
              <a:t> a wo be to </a:t>
            </a:r>
            <a:r>
              <a:rPr lang="en-US" sz="1100" b="0" i="0" u="none" strike="noStrike" baseline="0" dirty="0" err="1">
                <a:latin typeface="Times New Roman" panose="02020603050405020304" pitchFamily="18" charset="0"/>
              </a:rPr>
              <a:t>dwom</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yi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bie</a:t>
            </a:r>
            <a:r>
              <a:rPr lang="en-US" sz="1100" b="0" i="0" u="none" strike="noStrike" baseline="0" dirty="0">
                <a:latin typeface="Times New Roman" panose="02020603050405020304" pitchFamily="18" charset="0"/>
              </a:rPr>
              <a:t>, wo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konkora</a:t>
            </a:r>
            <a:r>
              <a:rPr lang="en-US" sz="1100" b="0" i="0" u="none" strike="noStrike" baseline="0" dirty="0">
                <a:latin typeface="Times New Roman" panose="02020603050405020304" pitchFamily="18" charset="0"/>
              </a:rPr>
              <a:t> be </a:t>
            </a:r>
            <a:r>
              <a:rPr lang="en-US" sz="1100" b="0" i="0" u="none" strike="noStrike" baseline="0" dirty="0" err="1">
                <a:latin typeface="Times New Roman" panose="02020603050405020304" pitchFamily="18" charset="0"/>
              </a:rPr>
              <a:t>bie</a:t>
            </a:r>
            <a:endParaRPr lang="en-US" sz="1100" b="0" i="0" u="none" strike="noStrike" baseline="0" dirty="0">
              <a:latin typeface="Times New Roman" panose="02020603050405020304" pitchFamily="18" charset="0"/>
            </a:endParaRPr>
          </a:p>
          <a:p>
            <a:pPr algn="l"/>
            <a:r>
              <a:rPr lang="pt-BR" sz="1100" b="0" i="0" u="none" strike="noStrike" baseline="0" dirty="0">
                <a:latin typeface="Times New Roman" panose="02020603050405020304" pitchFamily="18" charset="0"/>
              </a:rPr>
              <a:t>ato." Ananse see, "Enam bebrebe a mode ama me, me pe, na dwom dee</a:t>
            </a:r>
          </a:p>
          <a:p>
            <a:pPr algn="l"/>
            <a:r>
              <a:rPr lang="en-US" sz="1100" b="0" i="0" u="none" strike="noStrike" baseline="0" dirty="0">
                <a:latin typeface="Times New Roman" panose="02020603050405020304" pitchFamily="18" charset="0"/>
              </a:rPr>
              <a:t>me to ma ye dee ben? "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no see, "Wie, kore."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sim'</a:t>
            </a:r>
          </a:p>
          <a:p>
            <a:pPr algn="l"/>
            <a:r>
              <a:rPr lang="nn-NO" sz="1100" b="0" i="0" u="none" strike="noStrike" baseline="0" dirty="0">
                <a:latin typeface="Times New Roman" panose="02020603050405020304" pitchFamily="18" charset="0"/>
              </a:rPr>
              <a:t>koye. Nsamanfuo no soso boaboaa ye ho na yen so ye koye. Efei nsamanfuo</a:t>
            </a:r>
          </a:p>
          <a:p>
            <a:pPr algn="l"/>
            <a:r>
              <a:rPr lang="pt-BR" sz="1100" b="0" i="0" u="none" strike="noStrike" baseline="0" dirty="0">
                <a:latin typeface="Times New Roman" panose="02020603050405020304" pitchFamily="18" charset="0"/>
              </a:rPr>
              <a:t>no duruu no ho'a, na ye'ama so:</a:t>
            </a:r>
          </a:p>
          <a:p>
            <a:pPr algn="l"/>
            <a:r>
              <a:rPr lang="en-US" sz="1100" b="0" i="0" u="none" strike="noStrike" baseline="0" dirty="0">
                <a:latin typeface="Times New Roman" panose="02020603050405020304" pitchFamily="18" charset="0"/>
              </a:rPr>
              <a:t>"</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ye de ye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a:t>
            </a:r>
          </a:p>
          <a:p>
            <a:pPr algn="l"/>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e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o."</a:t>
            </a:r>
          </a:p>
          <a:p>
            <a:pPr algn="l"/>
            <a:r>
              <a:rPr lang="en-US" sz="1100" b="0" i="0" u="none" strike="noStrike" baseline="0" dirty="0">
                <a:latin typeface="Times New Roman" panose="02020603050405020304" pitchFamily="18" charset="0"/>
              </a:rPr>
              <a:t>Na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tee </a:t>
            </a:r>
            <a:r>
              <a:rPr lang="en-US" sz="1100" b="0" i="0" u="none" strike="noStrike" baseline="0" dirty="0" err="1">
                <a:latin typeface="Times New Roman" panose="02020603050405020304" pitchFamily="18" charset="0"/>
              </a:rPr>
              <a:t>dwom</a:t>
            </a:r>
            <a:r>
              <a:rPr lang="en-US" sz="1100" b="0" i="0" u="none" strike="noStrike" baseline="0" dirty="0">
                <a:latin typeface="Times New Roman" panose="02020603050405020304" pitchFamily="18" charset="0"/>
              </a:rPr>
              <a:t> no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ono so maa so:</a:t>
            </a:r>
          </a:p>
          <a:p>
            <a:pPr algn="l"/>
            <a:r>
              <a:rPr lang="en-US" sz="1100" b="1"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Odomankoma</a:t>
            </a:r>
            <a:r>
              <a:rPr lang="en-US" sz="1100" b="0" i="0" u="none" strike="noStrike" baseline="0" dirty="0">
                <a:latin typeface="Times New Roman" panose="02020603050405020304" pitchFamily="18" charset="0"/>
              </a:rPr>
              <a:t> boo </a:t>
            </a:r>
            <a:r>
              <a:rPr lang="en-US" sz="1100" b="0" i="0" u="none" strike="noStrike" baseline="0" dirty="0" err="1">
                <a:latin typeface="Times New Roman" panose="02020603050405020304" pitchFamily="18" charset="0"/>
              </a:rPr>
              <a:t>adee</a:t>
            </a:r>
            <a:r>
              <a:rPr lang="en-US" sz="1100" b="0" i="0" u="none" strike="noStrike" baseline="0" dirty="0">
                <a:latin typeface="Times New Roman" panose="02020603050405020304" pitchFamily="18" charset="0"/>
              </a:rPr>
              <a:t> ye de ye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n'efwe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a:t>
            </a:r>
          </a:p>
          <a:p>
            <a:pPr algn="l"/>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e ye </a:t>
            </a:r>
            <a:r>
              <a:rPr lang="en-US" sz="1100" b="0" i="0" u="none" strike="noStrike" baseline="0" dirty="0" err="1">
                <a:latin typeface="Times New Roman" panose="02020603050405020304" pitchFamily="18" charset="0"/>
              </a:rPr>
              <a:t>fwe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asuo</a:t>
            </a:r>
            <a:r>
              <a:rPr lang="en-US" sz="1100" b="0" i="0" u="none" strike="noStrike" baseline="0" dirty="0">
                <a:latin typeface="Times New Roman" panose="02020603050405020304" pitchFamily="18" charset="0"/>
              </a:rPr>
              <a:t> o."</a:t>
            </a:r>
          </a:p>
          <a:p>
            <a:pPr algn="l"/>
            <a:r>
              <a:rPr lang="en-US" sz="1100" b="0" i="0" u="none" strike="noStrike" baseline="0" dirty="0">
                <a:latin typeface="Times New Roman" panose="02020603050405020304" pitchFamily="18" charset="0"/>
              </a:rPr>
              <a:t>Oto </a:t>
            </a:r>
            <a:r>
              <a:rPr lang="en-US" sz="1100" b="0" i="0" u="none" strike="noStrike" baseline="0" dirty="0" err="1">
                <a:latin typeface="Times New Roman" panose="02020603050405020304" pitchFamily="18" charset="0"/>
              </a:rPr>
              <a:t>wieye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ara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ne </a:t>
            </a:r>
            <a:r>
              <a:rPr lang="en-US" sz="1100" b="0" i="0" u="none" strike="noStrike" baseline="0" dirty="0" err="1">
                <a:latin typeface="Times New Roman" panose="02020603050405020304" pitchFamily="18" charset="0"/>
              </a:rPr>
              <a:t>ti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konkora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abie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ato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maa so boo no </a:t>
            </a:r>
            <a:r>
              <a:rPr lang="en-US" sz="1100" b="0" i="0" u="none" strike="noStrike" baseline="0" dirty="0" err="1">
                <a:latin typeface="Times New Roman" panose="02020603050405020304" pitchFamily="18" charset="0"/>
              </a:rPr>
              <a:t>bo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Osee</a:t>
            </a:r>
            <a:r>
              <a:rPr lang="en-US" sz="1100" b="0" i="0" u="none" strike="noStrike" baseline="0" dirty="0">
                <a:latin typeface="Times New Roman" panose="02020603050405020304" pitchFamily="18" charset="0"/>
              </a:rPr>
              <a:t>,</a:t>
            </a:r>
          </a:p>
        </p:txBody>
      </p:sp>
      <p:sp>
        <p:nvSpPr>
          <p:cNvPr id="5" name="TextBox 4">
            <a:extLst>
              <a:ext uri="{FF2B5EF4-FFF2-40B4-BE49-F238E27FC236}">
                <a16:creationId xmlns:a16="http://schemas.microsoft.com/office/drawing/2014/main" id="{6259A283-7B65-8F7D-F37E-92A049E2E8FE}"/>
              </a:ext>
            </a:extLst>
          </p:cNvPr>
          <p:cNvSpPr txBox="1"/>
          <p:nvPr/>
        </p:nvSpPr>
        <p:spPr>
          <a:xfrm>
            <a:off x="4667795" y="1129865"/>
            <a:ext cx="4110445" cy="4832092"/>
          </a:xfrm>
          <a:prstGeom prst="rect">
            <a:avLst/>
          </a:prstGeom>
          <a:noFill/>
        </p:spPr>
        <p:txBody>
          <a:bodyPr wrap="square">
            <a:spAutoFit/>
          </a:bodyPr>
          <a:lstStyle/>
          <a:p>
            <a:pPr algn="l"/>
            <a:r>
              <a:rPr lang="pt-BR" sz="1100" b="0" i="0" u="none" strike="noStrike" baseline="0" dirty="0">
                <a:latin typeface="Times New Roman" panose="02020603050405020304" pitchFamily="18" charset="0"/>
              </a:rPr>
              <a:t>"Nsamanfuo e! nsamanfuo e! me tiri no ate ato o!" Na nsamanfuo no</a:t>
            </a:r>
          </a:p>
          <a:p>
            <a:pPr algn="l"/>
            <a:r>
              <a:rPr lang="en-US" sz="1100" b="1" i="0" u="none" strike="noStrike" baseline="0" dirty="0">
                <a:latin typeface="Times New Roman" panose="02020603050405020304" pitchFamily="18" charset="0"/>
              </a:rPr>
              <a:t>tee, </a:t>
            </a:r>
            <a:r>
              <a:rPr lang="en-US" sz="1100" b="0" i="0" u="none" strike="noStrike" baseline="0" dirty="0">
                <a:latin typeface="Times New Roman" panose="02020603050405020304" pitchFamily="18" charset="0"/>
              </a:rPr>
              <a:t>ye </a:t>
            </a:r>
            <a:r>
              <a:rPr lang="en-US" sz="1100" b="0" i="0" u="none" strike="noStrike" baseline="0" dirty="0" err="1">
                <a:latin typeface="Times New Roman" panose="02020603050405020304" pitchFamily="18" charset="0"/>
              </a:rPr>
              <a:t>kaa</a:t>
            </a:r>
            <a:r>
              <a:rPr lang="en-US" sz="1100" b="0" i="0" u="none" strike="noStrike" baseline="0" dirty="0">
                <a:latin typeface="Times New Roman" panose="02020603050405020304" pitchFamily="18" charset="0"/>
              </a:rPr>
              <a:t> se,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no </a:t>
            </a:r>
            <a:r>
              <a:rPr lang="en-US" sz="1100" b="0" i="0" u="none" strike="noStrike" baseline="0" dirty="0" err="1">
                <a:latin typeface="Times New Roman" panose="02020603050405020304" pitchFamily="18" charset="0"/>
              </a:rPr>
              <a:t>no</a:t>
            </a:r>
            <a:r>
              <a:rPr lang="en-US" sz="1100" b="0" i="0" u="none" strike="noStrike" baseline="0" dirty="0">
                <a:latin typeface="Times New Roman" panose="02020603050405020304" pitchFamily="18" charset="0"/>
              </a:rPr>
              <a:t>, </a:t>
            </a:r>
            <a:r>
              <a:rPr lang="en-US" sz="1100" b="1" i="0" u="none" strike="noStrike" baseline="0" dirty="0">
                <a:latin typeface="Times New Roman" panose="02020603050405020304" pitchFamily="18" charset="0"/>
              </a:rPr>
              <a:t>dec </a:t>
            </a:r>
            <a:r>
              <a:rPr lang="en-US" sz="1100" b="0" i="0" u="none" strike="noStrike" baseline="0" dirty="0">
                <a:latin typeface="Times New Roman" panose="02020603050405020304" pitchFamily="18" charset="0"/>
              </a:rPr>
              <a:t>ye ka </a:t>
            </a:r>
            <a:r>
              <a:rPr lang="en-US" sz="1100" b="0" i="0" u="none" strike="noStrike" baseline="0" dirty="0" err="1">
                <a:latin typeface="Times New Roman" panose="02020603050405020304" pitchFamily="18" charset="0"/>
              </a:rPr>
              <a:t>kyeree</a:t>
            </a:r>
            <a:r>
              <a:rPr lang="en-US" sz="1100" b="0" i="0" u="none" strike="noStrike" baseline="0" dirty="0">
                <a:latin typeface="Times New Roman" panose="02020603050405020304" pitchFamily="18" charset="0"/>
              </a:rPr>
              <a:t> no </a:t>
            </a:r>
            <a:r>
              <a:rPr lang="en-US" sz="1100" b="0" i="0" u="none" strike="noStrike" baseline="0" dirty="0" err="1">
                <a:latin typeface="Times New Roman" panose="02020603050405020304" pitchFamily="18" charset="0"/>
              </a:rPr>
              <a:t>no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wantie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ofre</a:t>
            </a:r>
            <a:r>
              <a:rPr lang="en-US" sz="1100" b="0" i="0" u="none" strike="noStrike" baseline="0" dirty="0">
                <a:latin typeface="Times New Roman" panose="02020603050405020304" pitchFamily="18" charset="0"/>
              </a:rPr>
              <a:t> yen,</a:t>
            </a:r>
          </a:p>
          <a:p>
            <a:pPr algn="l"/>
            <a:r>
              <a:rPr lang="en-US" sz="1100" b="0" i="0" u="none" strike="noStrike" baseline="0" dirty="0">
                <a:latin typeface="Times New Roman" panose="02020603050405020304" pitchFamily="18" charset="0"/>
              </a:rPr>
              <a:t>momma yen </a:t>
            </a:r>
            <a:r>
              <a:rPr lang="en-US" sz="1100" b="0" i="0" u="none" strike="noStrike" baseline="0" dirty="0" err="1">
                <a:latin typeface="Times New Roman" panose="02020603050405020304" pitchFamily="18" charset="0"/>
              </a:rPr>
              <a:t>nnyina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nko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yentie</a:t>
            </a:r>
            <a:r>
              <a:rPr lang="en-US" sz="1100" b="0" i="0" u="none" strike="noStrike" baseline="0" dirty="0">
                <a:latin typeface="Times New Roman" panose="02020603050405020304" pitchFamily="18" charset="0"/>
              </a:rPr>
              <a:t> </a:t>
            </a:r>
            <a:r>
              <a:rPr lang="en-US" sz="1100" b="1" i="0" u="none" strike="noStrike" baseline="0" dirty="0">
                <a:latin typeface="Times New Roman" panose="02020603050405020304" pitchFamily="18" charset="0"/>
              </a:rPr>
              <a:t>dee </a:t>
            </a:r>
            <a:r>
              <a:rPr lang="en-US" sz="1100" b="0" i="0" u="none" strike="noStrike" baseline="0" dirty="0" err="1">
                <a:latin typeface="Times New Roman" panose="02020603050405020304" pitchFamily="18" charset="0"/>
              </a:rPr>
              <a:t>obeka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Ankye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ogugu</a:t>
            </a:r>
            <a:endParaRPr lang="en-US" sz="1100" b="0" i="0" u="none" strike="noStrike" baseline="0" dirty="0">
              <a:latin typeface="Times New Roman" panose="02020603050405020304" pitchFamily="18" charset="0"/>
            </a:endParaRPr>
          </a:p>
          <a:p>
            <a:pPr algn="l"/>
            <a:r>
              <a:rPr lang="en-US" sz="1100" b="1" i="0" u="none" strike="noStrike" baseline="0" dirty="0">
                <a:latin typeface="Times New Roman" panose="02020603050405020304" pitchFamily="18" charset="0"/>
              </a:rPr>
              <a:t>so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waba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Osee</a:t>
            </a:r>
            <a:r>
              <a:rPr lang="en-US" sz="1100" b="0" i="0" u="none" strike="noStrike" baseline="0" dirty="0">
                <a:latin typeface="Times New Roman" panose="02020603050405020304" pitchFamily="18" charset="0"/>
              </a:rPr>
              <a:t>, "Puo! </a:t>
            </a:r>
            <a:r>
              <a:rPr lang="en-US" sz="1100" b="0" i="0" u="none" strike="noStrike" baseline="0" dirty="0" err="1">
                <a:latin typeface="Times New Roman" panose="02020603050405020304" pitchFamily="18" charset="0"/>
              </a:rPr>
              <a:t>Agya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mma</a:t>
            </a:r>
            <a:r>
              <a:rPr lang="en-US" sz="1100" b="0" i="0" u="none" strike="noStrike" baseline="0" dirty="0">
                <a:latin typeface="Times New Roman" panose="02020603050405020304" pitchFamily="18" charset="0"/>
              </a:rPr>
              <a:t>, me </a:t>
            </a:r>
            <a:r>
              <a:rPr lang="en-US" sz="1100" b="1" i="0" u="none" strike="noStrike" baseline="0" dirty="0" err="1">
                <a:latin typeface="Times New Roman" panose="02020603050405020304" pitchFamily="18" charset="0"/>
              </a:rPr>
              <a:t>tiri</a:t>
            </a:r>
            <a:r>
              <a:rPr lang="en-US" sz="1100" b="1" i="0" u="none" strike="noStrike" baseline="0" dirty="0">
                <a:latin typeface="Times New Roman" panose="02020603050405020304" pitchFamily="18" charset="0"/>
              </a:rPr>
              <a:t> </a:t>
            </a:r>
            <a:r>
              <a:rPr lang="en-US" sz="1100" b="0" i="0" u="none" strike="noStrike" baseline="0" dirty="0">
                <a:latin typeface="Times New Roman" panose="02020603050405020304" pitchFamily="18" charset="0"/>
              </a:rPr>
              <a:t>no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abie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atoro</a:t>
            </a:r>
            <a:r>
              <a:rPr lang="en-US" sz="1100" b="0" i="0" u="none" strike="noStrike" baseline="0" dirty="0">
                <a:latin typeface="Times New Roman" panose="02020603050405020304" pitchFamily="18" charset="0"/>
              </a:rPr>
              <a:t> no, </a:t>
            </a:r>
            <a:r>
              <a:rPr lang="en-US" sz="1100" b="1" i="0" u="none" strike="noStrike" baseline="0" dirty="0" err="1">
                <a:latin typeface="Times New Roman" panose="02020603050405020304" pitchFamily="18" charset="0"/>
              </a:rPr>
              <a:t>nti</a:t>
            </a:r>
            <a:r>
              <a:rPr lang="en-US" sz="1100" b="1" i="0" u="none" strike="noStrike" baseline="0" dirty="0">
                <a:latin typeface="Times New Roman" panose="02020603050405020304" pitchFamily="18" charset="0"/>
              </a:rPr>
              <a:t> </a:t>
            </a:r>
            <a:r>
              <a:rPr lang="en-US" sz="1100" b="0" i="0" u="none" strike="noStrike" baseline="0" dirty="0">
                <a:latin typeface="Times New Roman" panose="02020603050405020304" pitchFamily="18" charset="0"/>
              </a:rPr>
              <a:t>me</a:t>
            </a:r>
          </a:p>
          <a:p>
            <a:pPr algn="l"/>
            <a:r>
              <a:rPr lang="it-IT" sz="1100" b="0" i="0" u="none" strike="noStrike" baseline="0" dirty="0">
                <a:latin typeface="Times New Roman" panose="02020603050405020304" pitchFamily="18" charset="0"/>
              </a:rPr>
              <a:t>sere mo, maye mo biribiara a momfa nkye me, me ma mo di bem, na momfa</a:t>
            </a:r>
          </a:p>
          <a:p>
            <a:pPr algn="l"/>
            <a:r>
              <a:rPr lang="en-US" sz="1100" b="0" i="0" u="none" strike="noStrike" baseline="0" dirty="0">
                <a:latin typeface="Times New Roman" panose="02020603050405020304" pitchFamily="18" charset="0"/>
              </a:rPr>
              <a:t>me </a:t>
            </a:r>
            <a:r>
              <a:rPr lang="en-US" sz="1100" b="0" i="0" u="none" strike="noStrike" baseline="0" dirty="0" err="1">
                <a:latin typeface="Times New Roman" panose="02020603050405020304" pitchFamily="18" charset="0"/>
              </a:rPr>
              <a:t>tiri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ntoa</a:t>
            </a:r>
            <a:r>
              <a:rPr lang="en-US" sz="1100" b="0" i="0" u="none" strike="noStrike" baseline="0" dirty="0">
                <a:latin typeface="Times New Roman" panose="02020603050405020304" pitchFamily="18" charset="0"/>
              </a:rPr>
              <a:t> me so."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no </a:t>
            </a:r>
            <a:r>
              <a:rPr lang="en-US" sz="1100" b="1" i="0" u="none" strike="noStrike" baseline="0" dirty="0" err="1">
                <a:latin typeface="Times New Roman" panose="02020603050405020304" pitchFamily="18" charset="0"/>
              </a:rPr>
              <a:t>gyeye</a:t>
            </a:r>
            <a:r>
              <a:rPr lang="en-US" sz="1100" b="1"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ye de </a:t>
            </a:r>
            <a:r>
              <a:rPr lang="en-US" sz="1100" b="0" i="0" u="none" strike="noStrike" baseline="0" dirty="0" err="1">
                <a:latin typeface="Times New Roman" panose="02020603050405020304" pitchFamily="18" charset="0"/>
              </a:rPr>
              <a:t>toaa</a:t>
            </a:r>
            <a:r>
              <a:rPr lang="en-US" sz="1100" b="0" i="0" u="none" strike="noStrike" baseline="0" dirty="0">
                <a:latin typeface="Times New Roman" panose="02020603050405020304" pitchFamily="18" charset="0"/>
              </a:rPr>
              <a:t> no so. Ye ka</a:t>
            </a:r>
          </a:p>
          <a:p>
            <a:pPr algn="l"/>
            <a:r>
              <a:rPr lang="pt-BR" sz="1100" b="0" i="0" u="none" strike="noStrike" baseline="0" dirty="0">
                <a:latin typeface="Times New Roman" panose="02020603050405020304" pitchFamily="18" charset="0"/>
              </a:rPr>
              <a:t>kyeree no se, "Efei </a:t>
            </a:r>
            <a:r>
              <a:rPr lang="pt-BR" sz="1100" b="1" i="0" u="none" strike="noStrike" baseline="0" dirty="0">
                <a:latin typeface="Times New Roman" panose="02020603050405020304" pitchFamily="18" charset="0"/>
              </a:rPr>
              <a:t>dee </a:t>
            </a:r>
            <a:r>
              <a:rPr lang="pt-BR" sz="1100" b="0" i="0" u="none" strike="noStrike" baseline="0" dirty="0">
                <a:latin typeface="Times New Roman" panose="02020603050405020304" pitchFamily="18" charset="0"/>
              </a:rPr>
              <a:t>wo to dwom yi bio na efiri to bio a, wo fre yen a,</a:t>
            </a:r>
          </a:p>
          <a:p>
            <a:pPr algn="l"/>
            <a:r>
              <a:rPr lang="en-US" sz="1100" b="0" i="0" u="none" strike="noStrike" baseline="0" dirty="0" err="1">
                <a:latin typeface="Times New Roman" panose="02020603050405020304" pitchFamily="18" charset="0"/>
              </a:rPr>
              <a:t>ye'mmua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nti</a:t>
            </a:r>
            <a:r>
              <a:rPr lang="en-US" sz="1100" b="0" i="0" u="none" strike="noStrike" baseline="0" dirty="0">
                <a:latin typeface="Times New Roman" panose="02020603050405020304" pitchFamily="18" charset="0"/>
              </a:rPr>
              <a:t> ko."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no </a:t>
            </a:r>
            <a:r>
              <a:rPr lang="en-US" sz="1100" b="0" i="0" u="none" strike="noStrike" baseline="0" dirty="0" err="1">
                <a:latin typeface="Times New Roman" panose="02020603050405020304" pitchFamily="18" charset="0"/>
              </a:rPr>
              <a:t>siim</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koreye</a:t>
            </a:r>
            <a:r>
              <a:rPr lang="en-US" sz="1100" b="0" i="0" u="none" strike="noStrike" baseline="0" dirty="0">
                <a:latin typeface="Times New Roman" panose="02020603050405020304" pitchFamily="18" charset="0"/>
              </a:rPr>
              <a:t>. Na ye koro no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ye to ye</a:t>
            </a:r>
          </a:p>
          <a:p>
            <a:pPr algn="l"/>
            <a:r>
              <a:rPr lang="en-US" sz="1100" b="0" i="0" u="none" strike="noStrike" baseline="0" dirty="0" err="1">
                <a:latin typeface="Times New Roman" panose="02020603050405020304" pitchFamily="18" charset="0"/>
              </a:rPr>
              <a:t>dwom</a:t>
            </a:r>
            <a:r>
              <a:rPr lang="en-US" sz="1100" b="0" i="0" u="none" strike="noStrike" baseline="0" dirty="0">
                <a:latin typeface="Times New Roman" panose="02020603050405020304" pitchFamily="18" charset="0"/>
              </a:rPr>
              <a:t> ko. </a:t>
            </a:r>
            <a:r>
              <a:rPr lang="en-US" sz="1100" b="0" i="0" u="none" strike="noStrike" baseline="0" dirty="0" err="1">
                <a:latin typeface="Times New Roman" panose="02020603050405020304" pitchFamily="18" charset="0"/>
              </a:rPr>
              <a:t>Efei</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san</a:t>
            </a:r>
            <a:r>
              <a:rPr lang="en-US" sz="1100" b="0" i="0" u="none" strike="noStrike" baseline="0" dirty="0">
                <a:latin typeface="Times New Roman" panose="02020603050405020304" pitchFamily="18" charset="0"/>
              </a:rPr>
              <a:t> too bio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ne </a:t>
            </a:r>
            <a:r>
              <a:rPr lang="en-US" sz="1100" b="0" i="0" u="none" strike="noStrike" baseline="0" dirty="0" err="1">
                <a:latin typeface="Times New Roman" panose="02020603050405020304" pitchFamily="18" charset="0"/>
              </a:rPr>
              <a:t>tiri</a:t>
            </a:r>
            <a:r>
              <a:rPr lang="en-US" sz="1100" b="0" i="0" u="none" strike="noStrike" baseline="0" dirty="0">
                <a:latin typeface="Times New Roman" panose="02020603050405020304" pitchFamily="18" charset="0"/>
              </a:rPr>
              <a:t> no </a:t>
            </a:r>
            <a:r>
              <a:rPr lang="en-US" sz="1100" b="0" i="0" u="none" strike="noStrike" baseline="0" dirty="0" err="1">
                <a:latin typeface="Times New Roman" panose="02020603050405020304" pitchFamily="18" charset="0"/>
              </a:rPr>
              <a:t>te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toye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kutukum</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wama</a:t>
            </a:r>
            <a:endParaRPr lang="en-US" sz="1100" b="0" i="0" u="none" strike="noStrike" baseline="0" dirty="0">
              <a:latin typeface="Times New Roman" panose="02020603050405020304" pitchFamily="18" charset="0"/>
            </a:endParaRPr>
          </a:p>
          <a:p>
            <a:pPr algn="l"/>
            <a:r>
              <a:rPr lang="en-US" sz="1100" b="0" i="0" u="none" strike="noStrike" baseline="0" dirty="0">
                <a:latin typeface="Times New Roman" panose="02020603050405020304" pitchFamily="18" charset="0"/>
              </a:rPr>
              <a:t>so abo no </a:t>
            </a:r>
            <a:r>
              <a:rPr lang="en-US" sz="1100" b="0" i="0" u="none" strike="noStrike" baseline="0" dirty="0" err="1">
                <a:latin typeface="Times New Roman" panose="02020603050405020304" pitchFamily="18" charset="0"/>
              </a:rPr>
              <a:t>bo</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Osce</a:t>
            </a:r>
            <a:r>
              <a:rPr lang="en-US" sz="1100" b="0" i="0" u="none" strike="noStrike" baseline="0" dirty="0">
                <a:latin typeface="Times New Roman" panose="02020603050405020304" pitchFamily="18" charset="0"/>
              </a:rPr>
              <a:t>, "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e! </a:t>
            </a:r>
            <a:r>
              <a:rPr lang="en-US" sz="1100" b="0" i="0" u="none" strike="noStrike" baseline="0" dirty="0" err="1">
                <a:latin typeface="Times New Roman" panose="02020603050405020304" pitchFamily="18" charset="0"/>
              </a:rPr>
              <a:t>nsamanfuo</a:t>
            </a:r>
            <a:r>
              <a:rPr lang="en-US" sz="1100" b="0" i="0" u="none" strike="noStrike" baseline="0" dirty="0">
                <a:latin typeface="Times New Roman" panose="02020603050405020304" pitchFamily="18" charset="0"/>
              </a:rPr>
              <a:t> e! </a:t>
            </a:r>
            <a:r>
              <a:rPr lang="en-US" sz="1100" b="0" i="0" u="none" strike="noStrike" baseline="0" dirty="0" err="1">
                <a:latin typeface="Times New Roman" panose="02020603050405020304" pitchFamily="18" charset="0"/>
              </a:rPr>
              <a:t>dinn</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Wa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fre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afre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afre</a:t>
            </a:r>
            <a:r>
              <a:rPr lang="en-US" sz="1100" b="0" i="0" u="none" strike="noStrike" baseline="0" dirty="0">
                <a:latin typeface="Times New Roman" panose="02020603050405020304" pitchFamily="18" charset="0"/>
              </a:rPr>
              <a:t>,</a:t>
            </a:r>
          </a:p>
          <a:p>
            <a:pPr algn="l"/>
            <a:r>
              <a:rPr lang="pt-BR" sz="1100" b="0" i="0" u="none" strike="noStrike" baseline="0" dirty="0">
                <a:latin typeface="Times New Roman" panose="02020603050405020304" pitchFamily="18" charset="0"/>
              </a:rPr>
              <a:t>ne nnyina dinn! " Efei dee Ananse soom' a enso, na omaa </a:t>
            </a:r>
            <a:r>
              <a:rPr lang="pt-BR" sz="1100" b="0" i="0" u="none" strike="noStrike" baseline="0" dirty="0">
                <a:latin typeface="Courier"/>
              </a:rPr>
              <a:t>so </a:t>
            </a:r>
            <a:r>
              <a:rPr lang="pt-BR" sz="1100" b="0" i="0" u="none" strike="noStrike" baseline="0" dirty="0">
                <a:latin typeface="Times New Roman" panose="02020603050405020304" pitchFamily="18" charset="0"/>
              </a:rPr>
              <a:t>na ode ta,</a:t>
            </a:r>
          </a:p>
          <a:p>
            <a:pPr algn="l"/>
            <a:r>
              <a:rPr lang="en-US" sz="1100" b="0" i="0" u="none" strike="noStrike" baseline="0" dirty="0" err="1">
                <a:latin typeface="Times New Roman" panose="02020603050405020304" pitchFamily="18" charset="0"/>
              </a:rPr>
              <a:t>sebe</a:t>
            </a:r>
            <a:r>
              <a:rPr lang="en-US" sz="1100" b="0" i="0" u="none" strike="noStrike" baseline="0" dirty="0">
                <a:latin typeface="Times New Roman" panose="02020603050405020304" pitchFamily="18" charset="0"/>
              </a:rPr>
              <a:t>, ne to nom, </a:t>
            </a:r>
            <a:r>
              <a:rPr lang="en-US" sz="1100" b="0" i="0" u="none" strike="noStrike" baseline="0" dirty="0" err="1">
                <a:latin typeface="Times New Roman" panose="02020603050405020304" pitchFamily="18" charset="0"/>
              </a:rPr>
              <a:t>na</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ohudie</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kwan</a:t>
            </a:r>
            <a:r>
              <a:rPr lang="en-US" sz="1100" b="0" i="0" u="none" strike="noStrike" baseline="0" dirty="0">
                <a:latin typeface="Times New Roman" panose="02020603050405020304" pitchFamily="18" charset="0"/>
              </a:rPr>
              <a:t> </a:t>
            </a:r>
            <a:r>
              <a:rPr lang="en-US" sz="1100" b="0" i="0" u="none" strike="noStrike" baseline="0" dirty="0" err="1">
                <a:latin typeface="Times New Roman" panose="02020603050405020304" pitchFamily="18" charset="0"/>
              </a:rPr>
              <a:t>nkyen</a:t>
            </a:r>
            <a:r>
              <a:rPr lang="en-US" sz="1100" b="0" i="0" u="none" strike="noStrike" baseline="0" dirty="0">
                <a:latin typeface="Times New Roman" panose="02020603050405020304" pitchFamily="18" charset="0"/>
              </a:rPr>
              <a:t>, sora! </a:t>
            </a:r>
            <a:r>
              <a:rPr lang="en-US" sz="1100" b="0" i="0" u="none" strike="noStrike" baseline="0" dirty="0" err="1">
                <a:latin typeface="Times New Roman" panose="02020603050405020304" pitchFamily="18" charset="0"/>
              </a:rPr>
              <a:t>Osee</a:t>
            </a:r>
            <a:r>
              <a:rPr lang="en-US" sz="1100" b="0" i="0" u="none" strike="noStrike" baseline="0" dirty="0">
                <a:latin typeface="Times New Roman" panose="02020603050405020304" pitchFamily="18" charset="0"/>
              </a:rPr>
              <a:t>, " 'Kwan </a:t>
            </a:r>
            <a:r>
              <a:rPr lang="en-US" sz="1100" b="0" i="0" u="none" strike="noStrike" baseline="0" dirty="0" err="1">
                <a:latin typeface="Times New Roman" panose="02020603050405020304" pitchFamily="18" charset="0"/>
              </a:rPr>
              <a:t>gye</a:t>
            </a:r>
            <a:r>
              <a:rPr lang="en-US" sz="1100" b="0" i="0" u="none" strike="noStrike" baseline="0" dirty="0">
                <a:latin typeface="Times New Roman" panose="02020603050405020304" pitchFamily="18" charset="0"/>
              </a:rPr>
              <a:t> me, </a:t>
            </a:r>
            <a:r>
              <a:rPr lang="en-US" sz="1100" b="0" i="0" u="none" strike="noStrike" baseline="0" dirty="0" err="1">
                <a:latin typeface="Times New Roman" panose="02020603050405020304" pitchFamily="18" charset="0"/>
              </a:rPr>
              <a:t>na</a:t>
            </a:r>
            <a:endParaRPr lang="en-US" sz="1100" b="0" i="0" u="none" strike="noStrike" baseline="0" dirty="0">
              <a:latin typeface="Times New Roman" panose="02020603050405020304" pitchFamily="18" charset="0"/>
            </a:endParaRPr>
          </a:p>
          <a:p>
            <a:pPr algn="l"/>
            <a:r>
              <a:rPr lang="it-IT" sz="1100" b="0" i="0" u="none" strike="noStrike" baseline="0" dirty="0">
                <a:latin typeface="Times New Roman" panose="02020603050405020304" pitchFamily="18" charset="0"/>
              </a:rPr>
              <a:t>dakye menya me ho a, mema wo bi." Ene se wo behuno Ananse na ne tiri</a:t>
            </a:r>
          </a:p>
          <a:p>
            <a:pPr algn="l"/>
            <a:r>
              <a:rPr lang="pl-PL" sz="1100" b="0" i="0" u="none" strike="noStrike" baseline="0" dirty="0">
                <a:latin typeface="Times New Roman" panose="02020603050405020304" pitchFamily="18" charset="0"/>
              </a:rPr>
              <a:t>kete kete na no to kakraka; na efiri asoodene.</a:t>
            </a:r>
          </a:p>
          <a:p>
            <a:pPr algn="l"/>
            <a:r>
              <a:rPr lang="pt-BR" sz="1100" b="0" i="0" u="none" strike="noStrike" baseline="0" dirty="0">
                <a:latin typeface="Times New Roman" panose="02020603050405020304" pitchFamily="18" charset="0"/>
              </a:rPr>
              <a:t>M'anansesem a metooye yi, se eye de o, se ennye de o, momfa bi nko na</a:t>
            </a:r>
          </a:p>
          <a:p>
            <a:pPr algn="l"/>
            <a:r>
              <a:rPr lang="en-US" sz="1100" b="0" i="0" u="none" strike="noStrike" baseline="0" dirty="0" err="1">
                <a:latin typeface="Times New Roman" panose="02020603050405020304" pitchFamily="18" charset="0"/>
              </a:rPr>
              <a:t>momfa</a:t>
            </a:r>
            <a:r>
              <a:rPr lang="en-US" sz="1100" b="0" i="0" u="none" strike="noStrike" baseline="0" dirty="0">
                <a:latin typeface="Times New Roman" panose="02020603050405020304" pitchFamily="18" charset="0"/>
              </a:rPr>
              <a:t> bi </a:t>
            </a:r>
            <a:r>
              <a:rPr lang="en-US" sz="1100" b="0" i="0" u="none" strike="noStrike" baseline="0" dirty="0" err="1">
                <a:latin typeface="Times New Roman" panose="02020603050405020304" pitchFamily="18" charset="0"/>
              </a:rPr>
              <a:t>mmera</a:t>
            </a:r>
            <a:r>
              <a:rPr lang="en-US" sz="1100" b="0" i="0" u="none" strike="noStrike" baseline="0" dirty="0">
                <a:latin typeface="Times New Roman" panose="02020603050405020304" pitchFamily="18" charset="0"/>
              </a:rPr>
              <a:t>.</a:t>
            </a:r>
            <a:endParaRPr lang="en-US" sz="1100" dirty="0"/>
          </a:p>
        </p:txBody>
      </p:sp>
      <p:pic>
        <p:nvPicPr>
          <p:cNvPr id="7" name="Picture 6">
            <a:extLst>
              <a:ext uri="{FF2B5EF4-FFF2-40B4-BE49-F238E27FC236}">
                <a16:creationId xmlns:a16="http://schemas.microsoft.com/office/drawing/2014/main" id="{256C77A4-39EC-DF37-FB64-E1754DBBF505}"/>
              </a:ext>
            </a:extLst>
          </p:cNvPr>
          <p:cNvPicPr>
            <a:picLocks noChangeAspect="1"/>
          </p:cNvPicPr>
          <p:nvPr/>
        </p:nvPicPr>
        <p:blipFill>
          <a:blip r:embed="rId2"/>
          <a:stretch>
            <a:fillRect/>
          </a:stretch>
        </p:blipFill>
        <p:spPr>
          <a:xfrm>
            <a:off x="8737422" y="1021403"/>
            <a:ext cx="3454578" cy="4940554"/>
          </a:xfrm>
          <a:prstGeom prst="rect">
            <a:avLst/>
          </a:prstGeom>
        </p:spPr>
      </p:pic>
    </p:spTree>
    <p:extLst>
      <p:ext uri="{BB962C8B-B14F-4D97-AF65-F5344CB8AC3E}">
        <p14:creationId xmlns:p14="http://schemas.microsoft.com/office/powerpoint/2010/main" val="486269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E48F9CE-7F54-57F4-25AD-F80EAFC2BC9D}"/>
              </a:ext>
            </a:extLst>
          </p:cNvPr>
          <p:cNvSpPr txBox="1"/>
          <p:nvPr/>
        </p:nvSpPr>
        <p:spPr>
          <a:xfrm>
            <a:off x="313509" y="163860"/>
            <a:ext cx="5059680" cy="6694140"/>
          </a:xfrm>
          <a:prstGeom prst="rect">
            <a:avLst/>
          </a:prstGeom>
          <a:noFill/>
        </p:spPr>
        <p:txBody>
          <a:bodyPr wrap="square">
            <a:spAutoFit/>
          </a:bodyPr>
          <a:lstStyle/>
          <a:p>
            <a:pPr algn="l"/>
            <a:r>
              <a:rPr lang="en-US" sz="1100" b="0" i="1" u="none" strike="noStrike" baseline="0" dirty="0">
                <a:latin typeface="Times New Roman" panose="02020603050405020304" pitchFamily="18" charset="0"/>
              </a:rPr>
              <a:t>We do not really mean, we do not really mean, (that what we are going to say is true)</a:t>
            </a:r>
          </a:p>
          <a:p>
            <a:pPr algn="l"/>
            <a:r>
              <a:rPr lang="en-US" sz="1100" b="0" i="0" u="none" strike="noStrike" baseline="0" dirty="0">
                <a:latin typeface="Times New Roman" panose="02020603050405020304" pitchFamily="18" charset="0"/>
              </a:rPr>
              <a:t>HOW IT CAME ABOUT THAT THE HINDER PART OF KWAKU</a:t>
            </a:r>
          </a:p>
          <a:p>
            <a:pPr algn="l"/>
            <a:r>
              <a:rPr lang="en-US" sz="1100" b="1" i="0" u="none" strike="noStrike" baseline="0" dirty="0">
                <a:latin typeface="Times New Roman" panose="02020603050405020304" pitchFamily="18" charset="0"/>
              </a:rPr>
              <a:t>ANANSE, </a:t>
            </a:r>
            <a:r>
              <a:rPr lang="en-US" sz="1100" b="0" i="0" u="none" strike="noStrike" baseline="0" dirty="0">
                <a:latin typeface="Times New Roman" panose="02020603050405020304" pitchFamily="18" charset="0"/>
              </a:rPr>
              <a:t>THE SPIDER, BECAME BIG, </a:t>
            </a:r>
            <a:r>
              <a:rPr lang="en-US" sz="1100" b="1" i="0" u="none" strike="noStrike" baseline="0" dirty="0">
                <a:latin typeface="Times New Roman" panose="02020603050405020304" pitchFamily="18" charset="0"/>
              </a:rPr>
              <a:t>AT </a:t>
            </a:r>
            <a:r>
              <a:rPr lang="en-US" sz="1100" b="0" i="0" u="none" strike="noStrike" baseline="0" dirty="0">
                <a:latin typeface="Times New Roman" panose="02020603050405020304" pitchFamily="18" charset="0"/>
              </a:rPr>
              <a:t>THE </a:t>
            </a:r>
            <a:r>
              <a:rPr lang="en-US" sz="1100" b="1" i="0" u="none" strike="noStrike" baseline="0" dirty="0">
                <a:latin typeface="Times New Roman" panose="02020603050405020304" pitchFamily="18" charset="0"/>
              </a:rPr>
              <a:t>EXPENSE</a:t>
            </a:r>
          </a:p>
          <a:p>
            <a:pPr algn="l"/>
            <a:r>
              <a:rPr lang="en-US" sz="1100" b="0" i="0" u="none" strike="noStrike" baseline="0" dirty="0">
                <a:latin typeface="Times New Roman" panose="02020603050405020304" pitchFamily="18" charset="0"/>
              </a:rPr>
              <a:t>OF HIS HEAD, WHICH BECAME </a:t>
            </a:r>
            <a:r>
              <a:rPr lang="en-US" sz="1100" b="1" i="0" u="none" strike="noStrike" baseline="0" dirty="0">
                <a:latin typeface="Times New Roman" panose="02020603050405020304" pitchFamily="18" charset="0"/>
              </a:rPr>
              <a:t>SMALL </a:t>
            </a:r>
          </a:p>
          <a:p>
            <a:pPr algn="l"/>
            <a:r>
              <a:rPr lang="en-US" sz="1100" b="1" dirty="0">
                <a:latin typeface="Times New Roman" panose="02020603050405020304" pitchFamily="18" charset="0"/>
              </a:rPr>
              <a:t>THEY </a:t>
            </a:r>
            <a:r>
              <a:rPr lang="en-US" sz="1100" b="0" i="0" u="none" strike="noStrike" baseline="0" dirty="0">
                <a:latin typeface="Times New Roman" panose="02020603050405020304" pitchFamily="18" charset="0"/>
              </a:rPr>
              <a:t>say that once a great hunger came, and that Kwaku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said</a:t>
            </a:r>
          </a:p>
          <a:p>
            <a:pPr algn="l"/>
            <a:r>
              <a:rPr lang="en-US" sz="1100" b="0" i="0" u="none" strike="noStrike" baseline="0" dirty="0">
                <a:latin typeface="Times New Roman" panose="02020603050405020304" pitchFamily="18" charset="0"/>
              </a:rPr>
              <a:t>he would go and search for meat and vegetable food and bring it that he</a:t>
            </a:r>
          </a:p>
          <a:p>
            <a:pPr algn="l"/>
            <a:r>
              <a:rPr lang="en-US" sz="1100" b="0" i="0" u="none" strike="noStrike" baseline="0" dirty="0">
                <a:latin typeface="Times New Roman" panose="02020603050405020304" pitchFamily="18" charset="0"/>
              </a:rPr>
              <a:t>and his wife Aso might eat. He went into a certain stream and met</a:t>
            </a:r>
          </a:p>
          <a:p>
            <a:pPr algn="l"/>
            <a:r>
              <a:rPr lang="en-US" sz="1100" b="0" i="0" u="none" strike="noStrike" baseline="0" dirty="0">
                <a:latin typeface="Times New Roman" panose="02020603050405020304" pitchFamily="18" charset="0"/>
              </a:rPr>
              <a:t>people; now these people whom he met, excuse my saying so, were spirits.</a:t>
            </a:r>
          </a:p>
          <a:p>
            <a:pPr algn="l"/>
            <a:r>
              <a:rPr lang="en-US" sz="1100" b="0" i="0" u="none" strike="noStrike" baseline="0" dirty="0">
                <a:latin typeface="Times New Roman" panose="02020603050405020304" pitchFamily="18" charset="0"/>
              </a:rPr>
              <a:t>When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met the Spirits, they were standing in the water and splashing the</a:t>
            </a:r>
          </a:p>
          <a:p>
            <a:pPr algn="l"/>
            <a:r>
              <a:rPr lang="en-US" sz="1100" b="0" i="0" u="none" strike="noStrike" baseline="0" dirty="0">
                <a:latin typeface="Times New Roman" panose="02020603050405020304" pitchFamily="18" charset="0"/>
              </a:rPr>
              <a:t>stream-bed dry to catch the fish. Kwaku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said, " Brothers, may I come</a:t>
            </a:r>
          </a:p>
          <a:p>
            <a:pPr algn="l"/>
            <a:r>
              <a:rPr lang="en-US" sz="1100" b="0" i="0" u="none" strike="noStrike" baseline="0" dirty="0">
                <a:latin typeface="Times New Roman" panose="02020603050405020304" pitchFamily="18" charset="0"/>
              </a:rPr>
              <a:t>and splash a little too? " The Spirits said, " Come."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went, and he saw</a:t>
            </a:r>
          </a:p>
          <a:p>
            <a:pPr algn="l"/>
            <a:r>
              <a:rPr lang="en-US" sz="1100" b="0" i="0" u="none" strike="noStrike" baseline="0" dirty="0">
                <a:latin typeface="Times New Roman" panose="02020603050405020304" pitchFamily="18" charset="0"/>
              </a:rPr>
              <a:t>that they were using their skulls to splash the stream dry. The Spirits said to</a:t>
            </a:r>
          </a:p>
          <a:p>
            <a:pPr algn="l"/>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 You have seen that which we take to splash the stream dry, will you</a:t>
            </a:r>
          </a:p>
          <a:p>
            <a:pPr algn="l"/>
            <a:r>
              <a:rPr lang="en-US" sz="1100" b="0" i="0" u="none" strike="noStrike" baseline="0" dirty="0">
                <a:latin typeface="Times New Roman" panose="02020603050405020304" pitchFamily="18" charset="0"/>
              </a:rPr>
              <a:t>allow us to remove your skull in order that you may splash too? "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said,</a:t>
            </a:r>
          </a:p>
          <a:p>
            <a:pPr algn="l"/>
            <a:r>
              <a:rPr lang="en-US" sz="1100" b="1" i="0" u="none" strike="noStrike" baseline="0" dirty="0">
                <a:latin typeface="Courier"/>
              </a:rPr>
              <a:t>" </a:t>
            </a:r>
            <a:r>
              <a:rPr lang="en-US" sz="1100" b="0" i="0" u="none" strike="noStrike" baseline="0" dirty="0">
                <a:latin typeface="Times New Roman" panose="02020603050405020304" pitchFamily="18" charset="0"/>
              </a:rPr>
              <a:t>I will permit you, take it off for me." </a:t>
            </a:r>
            <a:r>
              <a:rPr lang="en-US" sz="1100" b="1" i="0" u="none" strike="noStrike" baseline="0" dirty="0">
                <a:latin typeface="Times New Roman" panose="02020603050405020304" pitchFamily="18" charset="0"/>
              </a:rPr>
              <a:t>Of </a:t>
            </a:r>
            <a:r>
              <a:rPr lang="en-US" sz="1100" b="0" i="0" u="none" strike="noStrike" baseline="0" dirty="0">
                <a:latin typeface="Times New Roman" panose="02020603050405020304" pitchFamily="18" charset="0"/>
              </a:rPr>
              <a:t>a truth, the Spirits removed it and</a:t>
            </a:r>
          </a:p>
          <a:p>
            <a:pPr algn="l"/>
            <a:r>
              <a:rPr lang="en-US" sz="1100" b="0" i="0" u="none" strike="noStrike" baseline="0" dirty="0">
                <a:latin typeface="Times New Roman" panose="02020603050405020304" pitchFamily="18" charset="0"/>
              </a:rPr>
              <a:t>gave it to him. Kwaku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and the Spirits joined together in splashing the</a:t>
            </a:r>
          </a:p>
          <a:p>
            <a:pPr algn="l"/>
            <a:r>
              <a:rPr lang="en-US" sz="1100" b="0" i="0" u="none" strike="noStrike" baseline="0" dirty="0">
                <a:latin typeface="Times New Roman" panose="02020603050405020304" pitchFamily="18" charset="0"/>
              </a:rPr>
              <a:t>bed of the stream dry. As they splashed, the Spirits raised a song:</a:t>
            </a:r>
          </a:p>
          <a:p>
            <a:pPr algn="l"/>
            <a:r>
              <a:rPr lang="en-US" sz="1100" b="1" i="1" u="none" strike="noStrike" baseline="0" dirty="0">
                <a:latin typeface="Courier"/>
              </a:rPr>
              <a:t>" </a:t>
            </a:r>
            <a:r>
              <a:rPr lang="en-US" sz="1100" b="0" i="0" u="none" strike="noStrike" baseline="0" dirty="0">
                <a:latin typeface="Times New Roman" panose="02020603050405020304" pitchFamily="18" charset="0"/>
              </a:rPr>
              <a:t>We, the Spirits, when we splash the river-bed dry to catch fish, we use </a:t>
            </a:r>
            <a:r>
              <a:rPr lang="en-US" sz="1100" b="1" i="0" u="none" strike="noStrike" baseline="0" dirty="0">
                <a:latin typeface="Courier"/>
              </a:rPr>
              <a:t>our</a:t>
            </a:r>
          </a:p>
          <a:p>
            <a:pPr algn="l"/>
            <a:r>
              <a:rPr lang="en-US" sz="1100" b="0" i="0" u="none" strike="noStrike" baseline="0" dirty="0">
                <a:latin typeface="Times New Roman" panose="02020603050405020304" pitchFamily="18" charset="0"/>
              </a:rPr>
              <a:t>heads to splash the water,</a:t>
            </a:r>
          </a:p>
          <a:p>
            <a:pPr algn="l"/>
            <a:r>
              <a:rPr lang="en-US" sz="1100" b="0" i="0" u="none" strike="noStrike" baseline="0" dirty="0">
                <a:latin typeface="Times New Roman" panose="02020603050405020304" pitchFamily="18" charset="0"/>
              </a:rPr>
              <a:t>Oh, the Spirits, we are splashing the water."</a:t>
            </a:r>
          </a:p>
          <a:p>
            <a:pPr algn="l"/>
            <a:r>
              <a:rPr lang="en-US" sz="1100" b="0" i="0" u="none" strike="noStrike" baseline="0" dirty="0">
                <a:latin typeface="Times New Roman" panose="02020603050405020304" pitchFamily="18" charset="0"/>
              </a:rPr>
              <a:t>The Spider said, "This song is sweet, may I sing some of it? " The Spirits said,</a:t>
            </a:r>
          </a:p>
          <a:p>
            <a:pPr algn="l"/>
            <a:r>
              <a:rPr lang="en-US" sz="1100" b="1" i="1" u="none" strike="noStrike" baseline="0" dirty="0">
                <a:latin typeface="Courier"/>
              </a:rPr>
              <a:t>" </a:t>
            </a:r>
            <a:r>
              <a:rPr lang="en-US" sz="1100" b="0" i="0" u="none" strike="noStrike" baseline="0" dirty="0">
                <a:latin typeface="Times New Roman" panose="02020603050405020304" pitchFamily="18" charset="0"/>
              </a:rPr>
              <a:t>Sing some." And he lifted up his voice:</a:t>
            </a:r>
          </a:p>
          <a:p>
            <a:pPr algn="l"/>
            <a:r>
              <a:rPr lang="en-US" sz="1100" b="1" i="1" u="none" strike="noStrike" baseline="0" dirty="0">
                <a:latin typeface="Courier"/>
              </a:rPr>
              <a:t>" </a:t>
            </a:r>
            <a:r>
              <a:rPr lang="en-US" sz="1100" b="0" i="0" u="none" strike="noStrike" baseline="0" dirty="0">
                <a:latin typeface="Times New Roman" panose="02020603050405020304" pitchFamily="18" charset="0"/>
              </a:rPr>
              <a:t>The Spirits, we </a:t>
            </a:r>
            <a:r>
              <a:rPr lang="en-US" sz="1100" b="1" i="0" u="none" strike="noStrike" baseline="0" dirty="0">
                <a:latin typeface="Times New Roman" panose="02020603050405020304" pitchFamily="18" charset="0"/>
              </a:rPr>
              <a:t>are </a:t>
            </a:r>
            <a:r>
              <a:rPr lang="en-US" sz="1100" b="0" i="0" u="none" strike="noStrike" baseline="0" dirty="0">
                <a:latin typeface="Times New Roman" panose="02020603050405020304" pitchFamily="18" charset="0"/>
              </a:rPr>
              <a:t>splashing the water, we take our heads to splash the water.</a:t>
            </a:r>
          </a:p>
          <a:p>
            <a:pPr algn="l"/>
            <a:r>
              <a:rPr lang="en-US" sz="1100" b="0" i="0" u="none" strike="noStrike" baseline="0" dirty="0">
                <a:latin typeface="Times New Roman" panose="02020603050405020304" pitchFamily="18" charset="0"/>
              </a:rPr>
              <a:t>Oh, the Spirits, we are splashing the water.</a:t>
            </a:r>
          </a:p>
          <a:p>
            <a:pPr algn="l"/>
            <a:r>
              <a:rPr lang="en-US" sz="1100" b="0" i="0" u="none" strike="noStrike" baseline="0" dirty="0">
                <a:latin typeface="Times New Roman" panose="02020603050405020304" pitchFamily="18" charset="0"/>
              </a:rPr>
              <a:t>Since the Creator made things, do we take our heads to splash the water?</a:t>
            </a:r>
          </a:p>
          <a:p>
            <a:pPr algn="l"/>
            <a:r>
              <a:rPr lang="en-US" sz="1100" b="0" i="0" u="none" strike="noStrike" baseline="0" dirty="0">
                <a:latin typeface="Times New Roman" panose="02020603050405020304" pitchFamily="18" charset="0"/>
              </a:rPr>
              <a:t>Oh, the Spirits, we are splashing the water.</a:t>
            </a:r>
          </a:p>
          <a:p>
            <a:pPr algn="l"/>
            <a:r>
              <a:rPr lang="en-US" sz="1100" b="0" i="0" u="none" strike="noStrike" baseline="0" dirty="0">
                <a:latin typeface="Times New Roman" panose="02020603050405020304" pitchFamily="18" charset="0"/>
              </a:rPr>
              <a:t>I take my head to splash the water dry to-day o,</a:t>
            </a:r>
          </a:p>
          <a:p>
            <a:pPr algn="l"/>
            <a:r>
              <a:rPr lang="en-US" sz="1100" b="0" i="0" u="none" strike="noStrike" baseline="0" dirty="0">
                <a:latin typeface="Times New Roman" panose="02020603050405020304" pitchFamily="18" charset="0"/>
              </a:rPr>
              <a:t>Oh, the Spirits, we are splashing the water."</a:t>
            </a:r>
          </a:p>
          <a:p>
            <a:pPr algn="l"/>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finished singing, and the Spirits told him, saying, "We have splashed, we</a:t>
            </a:r>
          </a:p>
          <a:p>
            <a:pPr algn="l"/>
            <a:r>
              <a:rPr lang="en-US" sz="1100" b="0" i="0" u="none" strike="noStrike" baseline="0" dirty="0">
                <a:latin typeface="Times New Roman" panose="02020603050405020304" pitchFamily="18" charset="0"/>
              </a:rPr>
              <a:t>have got fish, your share is a basket full, take it and go and eat, take your skull,</a:t>
            </a:r>
          </a:p>
          <a:p>
            <a:pPr algn="l"/>
            <a:r>
              <a:rPr lang="en-US" sz="1100" b="0" i="0" u="none" strike="noStrike" baseline="0" dirty="0">
                <a:latin typeface="Times New Roman" panose="02020603050405020304" pitchFamily="18" charset="0"/>
              </a:rPr>
              <a:t>join it (on your body), and go off; but what we have to say most particularly is</a:t>
            </a:r>
          </a:p>
          <a:p>
            <a:pPr algn="l"/>
            <a:r>
              <a:rPr lang="en-US" sz="1100" b="0" i="0" u="none" strike="noStrike" baseline="0" dirty="0">
                <a:latin typeface="Times New Roman" panose="02020603050405020304" pitchFamily="18" charset="0"/>
              </a:rPr>
              <a:t>this, the very day you sing any of that song, your skull will open and fall off."</a:t>
            </a:r>
          </a:p>
          <a:p>
            <a:pPr algn="l"/>
            <a:r>
              <a:rPr lang="en-US" sz="1100" b="0" i="0" u="none" strike="noStrike" baseline="0" dirty="0">
                <a:latin typeface="Times New Roman" panose="02020603050405020304" pitchFamily="18" charset="0"/>
              </a:rPr>
              <a:t>The Spider said, "Fish in abundance which you have given to me, is all I desire,</a:t>
            </a:r>
          </a:p>
          <a:p>
            <a:pPr algn="l"/>
            <a:r>
              <a:rPr lang="en-US" sz="1100" b="0" i="0" u="none" strike="noStrike" baseline="0" dirty="0">
                <a:latin typeface="Times New Roman" panose="02020603050405020304" pitchFamily="18" charset="0"/>
              </a:rPr>
              <a:t>and as for a song, for what reason should I sing it? " The Spirits said, "That</a:t>
            </a:r>
          </a:p>
          <a:p>
            <a:pPr algn="l"/>
            <a:r>
              <a:rPr lang="en-US" sz="1100" b="0" i="0" u="none" strike="noStrike" baseline="0" dirty="0">
                <a:latin typeface="Times New Roman" panose="02020603050405020304" pitchFamily="18" charset="0"/>
              </a:rPr>
              <a:t>is well, go off." The Spider set off. The Spirits, too, got everything together,</a:t>
            </a:r>
          </a:p>
          <a:p>
            <a:pPr algn="l"/>
            <a:r>
              <a:rPr lang="en-US" sz="1100" b="0" i="0" u="none" strike="noStrike" baseline="0" dirty="0">
                <a:latin typeface="Times New Roman" panose="02020603050405020304" pitchFamily="18" charset="0"/>
              </a:rPr>
              <a:t>and they, too, went away. When the Spirits had reached yonder, as it were, then</a:t>
            </a:r>
          </a:p>
          <a:p>
            <a:pPr algn="l"/>
            <a:r>
              <a:rPr lang="en-US" sz="1100" b="0" i="0" u="none" strike="noStrike" baseline="0" dirty="0">
                <a:latin typeface="Times New Roman" panose="02020603050405020304" pitchFamily="18" charset="0"/>
              </a:rPr>
              <a:t>they raised their song:</a:t>
            </a:r>
          </a:p>
          <a:p>
            <a:pPr algn="l"/>
            <a:r>
              <a:rPr lang="en-US" sz="1100" b="0" i="0" u="none" strike="noStrike" baseline="0" dirty="0">
                <a:latin typeface="Times New Roman" panose="02020603050405020304" pitchFamily="18" charset="0"/>
              </a:rPr>
              <a:t>"We, the Spirits, when we splash the river-bed dry to catch fish, we use our</a:t>
            </a:r>
          </a:p>
          <a:p>
            <a:pPr algn="l"/>
            <a:r>
              <a:rPr lang="en-US" sz="1100" b="0" i="0" u="none" strike="noStrike" baseline="0" dirty="0">
                <a:latin typeface="Times New Roman" panose="02020603050405020304" pitchFamily="18" charset="0"/>
              </a:rPr>
              <a:t>heads to splash the water.</a:t>
            </a:r>
          </a:p>
        </p:txBody>
      </p:sp>
      <p:sp>
        <p:nvSpPr>
          <p:cNvPr id="7" name="TextBox 6">
            <a:extLst>
              <a:ext uri="{FF2B5EF4-FFF2-40B4-BE49-F238E27FC236}">
                <a16:creationId xmlns:a16="http://schemas.microsoft.com/office/drawing/2014/main" id="{DD32DF56-1197-5C8B-35E3-E86C5761C23F}"/>
              </a:ext>
            </a:extLst>
          </p:cNvPr>
          <p:cNvSpPr txBox="1"/>
          <p:nvPr/>
        </p:nvSpPr>
        <p:spPr>
          <a:xfrm>
            <a:off x="4963886" y="587052"/>
            <a:ext cx="4467496" cy="584775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Oh, the Spirits, we are splashing the water."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And the Spider heard the song, and he, too, took it up: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1"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 </a:t>
            </a:r>
            <a:r>
              <a:rPr kumimoji="0" lang="en-US" sz="11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Since the Creator made things have we taken our heads to splash the water?"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Oh, the Spirits, we are splashing the water.“</a:t>
            </a:r>
          </a:p>
          <a:p>
            <a:pPr algn="l"/>
            <a:r>
              <a:rPr lang="en-US" sz="1100" b="0" i="0" u="none" strike="noStrike" baseline="0" dirty="0">
                <a:latin typeface="Times New Roman" panose="02020603050405020304" pitchFamily="18" charset="0"/>
              </a:rPr>
              <a:t>No sooner had he finished than his skull opened and dropped off.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lifted</a:t>
            </a:r>
          </a:p>
          <a:p>
            <a:pPr algn="l"/>
            <a:r>
              <a:rPr lang="en-US" sz="1100" b="0" i="0" u="none" strike="noStrike" baseline="0" dirty="0">
                <a:latin typeface="Times New Roman" panose="02020603050405020304" pitchFamily="18" charset="0"/>
              </a:rPr>
              <a:t>it up and held it against his chest. He said, " Spirits, Spirits, my head has fallen</a:t>
            </a:r>
          </a:p>
          <a:p>
            <a:pPr algn="l"/>
            <a:r>
              <a:rPr lang="en-US" sz="1100" b="0" i="0" u="none" strike="noStrike" baseline="0" dirty="0">
                <a:latin typeface="Times New Roman" panose="02020603050405020304" pitchFamily="18" charset="0"/>
              </a:rPr>
              <a:t>off." The Spirits heard, and they said, "That's the Spider, he hasn't listened to</a:t>
            </a:r>
          </a:p>
          <a:p>
            <a:pPr algn="l"/>
            <a:r>
              <a:rPr lang="en-US" sz="1100" b="0" i="0" u="none" strike="noStrike" baseline="0" dirty="0">
                <a:latin typeface="Times New Roman" panose="02020603050405020304" pitchFamily="18" charset="0"/>
              </a:rPr>
              <a:t>what we told him, and he is calling us, let us all go back and hear what he will</a:t>
            </a:r>
          </a:p>
          <a:p>
            <a:pPr algn="l"/>
            <a:r>
              <a:rPr lang="en-US" sz="1100" b="0" i="0" u="none" strike="noStrike" baseline="0" dirty="0">
                <a:latin typeface="Times New Roman" panose="02020603050405020304" pitchFamily="18" charset="0"/>
              </a:rPr>
              <a:t>say." Almost immediately, the Spider came hastening along. He said, " Puo!</a:t>
            </a:r>
          </a:p>
          <a:p>
            <a:pPr algn="l"/>
            <a:r>
              <a:rPr lang="en-US" sz="1100" b="0" i="0" u="none" strike="noStrike" baseline="0" dirty="0">
                <a:latin typeface="Times New Roman" panose="02020603050405020304" pitchFamily="18" charset="0"/>
              </a:rPr>
              <a:t>children of my father; my head has opened and fallen off, so I beg of you, if</a:t>
            </a:r>
          </a:p>
          <a:p>
            <a:pPr algn="l"/>
            <a:r>
              <a:rPr lang="en-US" sz="1100" b="0" i="0" u="none" strike="noStrike" baseline="0" dirty="0">
                <a:latin typeface="Times New Roman" panose="02020603050405020304" pitchFamily="18" charset="0"/>
              </a:rPr>
              <a:t>I have done you any harm, forgive it; you are in the right, but take my head</a:t>
            </a:r>
          </a:p>
          <a:p>
            <a:pPr algn="l"/>
            <a:r>
              <a:rPr lang="en-US" sz="1100" b="0" i="0" u="none" strike="noStrike" baseline="0" dirty="0">
                <a:latin typeface="Times New Roman" panose="02020603050405020304" pitchFamily="18" charset="0"/>
              </a:rPr>
              <a:t>and put it back in its place for me." The Spirits took it, and replaced it. They</a:t>
            </a:r>
          </a:p>
          <a:p>
            <a:pPr algn="l"/>
            <a:r>
              <a:rPr lang="en-US" sz="1100" b="0" i="0" u="none" strike="noStrike" baseline="0" dirty="0">
                <a:latin typeface="Times New Roman" panose="02020603050405020304" pitchFamily="18" charset="0"/>
              </a:rPr>
              <a:t>said to him, "Now if you sing this song again, and it falls off again, when you</a:t>
            </a:r>
          </a:p>
          <a:p>
            <a:pPr algn="l"/>
            <a:r>
              <a:rPr lang="en-US" sz="1100" b="0" i="0" u="none" strike="noStrike" baseline="0" dirty="0">
                <a:latin typeface="Times New Roman" panose="02020603050405020304" pitchFamily="18" charset="0"/>
              </a:rPr>
              <a:t>call us, we shall not answer, so get along with you." The Spirits set off again.</a:t>
            </a:r>
          </a:p>
          <a:p>
            <a:pPr algn="l"/>
            <a:r>
              <a:rPr lang="en-US" sz="1100" b="0" i="0" u="none" strike="noStrike" baseline="0" dirty="0">
                <a:latin typeface="Times New Roman" panose="02020603050405020304" pitchFamily="18" charset="0"/>
              </a:rPr>
              <a:t>As they were going they sang their song. And now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began to sing again,</a:t>
            </a:r>
          </a:p>
          <a:p>
            <a:pPr algn="l"/>
            <a:r>
              <a:rPr lang="en-US" sz="1100" b="0" i="0" u="none" strike="noStrike" baseline="0" dirty="0">
                <a:latin typeface="Times New Roman" panose="02020603050405020304" pitchFamily="18" charset="0"/>
              </a:rPr>
              <a:t>and his head became detached and fell off, </a:t>
            </a:r>
            <a:r>
              <a:rPr lang="en-US" sz="1100" b="0" i="0" u="none" strike="noStrike" baseline="0" dirty="0" err="1">
                <a:latin typeface="Times New Roman" panose="02020603050405020304" pitchFamily="18" charset="0"/>
              </a:rPr>
              <a:t>kutukum</a:t>
            </a:r>
            <a:r>
              <a:rPr lang="en-US" sz="1100" b="0" i="0" u="none" strike="noStrike" baseline="0" dirty="0">
                <a:latin typeface="Times New Roman" panose="02020603050405020304" pitchFamily="18" charset="0"/>
              </a:rPr>
              <a:t>! And he lifted it and, excuse</a:t>
            </a:r>
          </a:p>
          <a:p>
            <a:pPr algn="l"/>
            <a:r>
              <a:rPr lang="en-US" sz="1100" b="0" i="0" u="none" strike="noStrike" baseline="0" dirty="0">
                <a:latin typeface="Times New Roman" panose="02020603050405020304" pitchFamily="18" charset="0"/>
              </a:rPr>
              <a:t>my vulgarity, clapped it against his anus, and leaped to the side of the path, sora!</a:t>
            </a:r>
          </a:p>
          <a:p>
            <a:pPr algn="l"/>
            <a:r>
              <a:rPr lang="en-US" sz="1100" b="0" i="0" u="none" strike="noStrike" baseline="0" dirty="0">
                <a:latin typeface="Times New Roman" panose="02020603050405020304" pitchFamily="18" charset="0"/>
              </a:rPr>
              <a:t>was the sound of the grass parting as he entered it). He said, " Path, save me,</a:t>
            </a:r>
          </a:p>
          <a:p>
            <a:pPr algn="l"/>
            <a:r>
              <a:rPr lang="en-US" sz="1100" b="0" i="0" u="none" strike="noStrike" baseline="0" dirty="0">
                <a:latin typeface="Times New Roman" panose="02020603050405020304" pitchFamily="18" charset="0"/>
              </a:rPr>
              <a:t>and when the day dawns that I become rich, I shall give you some." That is</a:t>
            </a:r>
          </a:p>
          <a:p>
            <a:pPr algn="l"/>
            <a:r>
              <a:rPr lang="en-US" sz="1100" b="0" i="0" u="none" strike="noStrike" baseline="0" dirty="0">
                <a:latin typeface="Times New Roman" panose="02020603050405020304" pitchFamily="18" charset="0"/>
              </a:rPr>
              <a:t>why you will see </a:t>
            </a:r>
            <a:r>
              <a:rPr lang="en-US" sz="1100" b="0" i="0" u="none" strike="noStrike" baseline="0" dirty="0" err="1">
                <a:latin typeface="Times New Roman" panose="02020603050405020304" pitchFamily="18" charset="0"/>
              </a:rPr>
              <a:t>Ananse</a:t>
            </a:r>
            <a:r>
              <a:rPr lang="en-US" sz="1100" b="0" i="0" u="none" strike="noStrike" baseline="0" dirty="0">
                <a:latin typeface="Times New Roman" panose="02020603050405020304" pitchFamily="18" charset="0"/>
              </a:rPr>
              <a:t> with a small head and a very big bottom; it all comes</a:t>
            </a:r>
          </a:p>
          <a:p>
            <a:pPr algn="l"/>
            <a:r>
              <a:rPr lang="en-US" sz="1100" b="0" i="0" u="none" strike="noStrike" baseline="0" dirty="0">
                <a:latin typeface="Times New Roman" panose="02020603050405020304" pitchFamily="18" charset="0"/>
              </a:rPr>
              <a:t>from the hardness of his ears.</a:t>
            </a:r>
          </a:p>
          <a:p>
            <a:pPr algn="l"/>
            <a:r>
              <a:rPr lang="en-US" sz="1100" b="0" i="0" u="none" strike="noStrike" baseline="0" dirty="0">
                <a:latin typeface="Times New Roman" panose="02020603050405020304" pitchFamily="18" charset="0"/>
              </a:rPr>
              <a:t>This, my story, which </a:t>
            </a:r>
            <a:r>
              <a:rPr lang="en-US" sz="1100" b="1" i="0" u="none" strike="noStrike" baseline="0" dirty="0">
                <a:latin typeface="Times New Roman" panose="02020603050405020304" pitchFamily="18" charset="0"/>
              </a:rPr>
              <a:t>I </a:t>
            </a:r>
            <a:r>
              <a:rPr lang="en-US" sz="1100" b="0" i="0" u="none" strike="noStrike" baseline="0" dirty="0">
                <a:latin typeface="Times New Roman" panose="02020603050405020304" pitchFamily="18" charset="0"/>
              </a:rPr>
              <a:t>have related, if it be sweet, (or) if it be not sweet, take</a:t>
            </a:r>
          </a:p>
          <a:p>
            <a:pPr algn="l"/>
            <a:r>
              <a:rPr lang="en-US" sz="1100" b="0" i="0" u="none" strike="noStrike" baseline="0" dirty="0">
                <a:latin typeface="Times New Roman" panose="02020603050405020304" pitchFamily="18" charset="0"/>
              </a:rPr>
              <a:t>some elsewhere, and let some come back to me.</a:t>
            </a:r>
            <a:endPar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pic>
        <p:nvPicPr>
          <p:cNvPr id="9" name="Picture 8">
            <a:extLst>
              <a:ext uri="{FF2B5EF4-FFF2-40B4-BE49-F238E27FC236}">
                <a16:creationId xmlns:a16="http://schemas.microsoft.com/office/drawing/2014/main" id="{E8C5BA25-8185-AC09-F06C-39FE4276EF5E}"/>
              </a:ext>
            </a:extLst>
          </p:cNvPr>
          <p:cNvPicPr>
            <a:picLocks noChangeAspect="1"/>
          </p:cNvPicPr>
          <p:nvPr/>
        </p:nvPicPr>
        <p:blipFill>
          <a:blip r:embed="rId2"/>
          <a:stretch>
            <a:fillRect/>
          </a:stretch>
        </p:blipFill>
        <p:spPr>
          <a:xfrm>
            <a:off x="9424404" y="1040652"/>
            <a:ext cx="2767595" cy="3958068"/>
          </a:xfrm>
          <a:prstGeom prst="rect">
            <a:avLst/>
          </a:prstGeom>
        </p:spPr>
      </p:pic>
    </p:spTree>
    <p:extLst>
      <p:ext uri="{BB962C8B-B14F-4D97-AF65-F5344CB8AC3E}">
        <p14:creationId xmlns:p14="http://schemas.microsoft.com/office/powerpoint/2010/main" val="703091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804FFC-9610-F829-DE07-822EDCF9E6D7}"/>
              </a:ext>
            </a:extLst>
          </p:cNvPr>
          <p:cNvSpPr txBox="1"/>
          <p:nvPr/>
        </p:nvSpPr>
        <p:spPr>
          <a:xfrm>
            <a:off x="0" y="227310"/>
            <a:ext cx="6096000" cy="2862322"/>
          </a:xfrm>
          <a:prstGeom prst="rect">
            <a:avLst/>
          </a:prstGeom>
          <a:noFill/>
        </p:spPr>
        <p:txBody>
          <a:bodyPr wrap="square">
            <a:spAutoFit/>
          </a:bodyPr>
          <a:lstStyle/>
          <a:p>
            <a:r>
              <a:rPr lang="en-US" b="0" i="0" dirty="0">
                <a:solidFill>
                  <a:srgbClr val="1F1F1F"/>
                </a:solidFill>
                <a:effectLst/>
                <a:latin typeface="Courier New" panose="02070309020205020404" pitchFamily="49" charset="0"/>
              </a:rPr>
              <a:t>----- GPT-3.5-turbo Estimate ----- Prompt tokens: 2422 Completion tokens (</a:t>
            </a:r>
            <a:r>
              <a:rPr lang="en-US" b="0" i="0" dirty="0" err="1">
                <a:solidFill>
                  <a:srgbClr val="1F1F1F"/>
                </a:solidFill>
                <a:effectLst/>
                <a:latin typeface="Courier New" panose="02070309020205020404" pitchFamily="49" charset="0"/>
              </a:rPr>
              <a:t>est</a:t>
            </a:r>
            <a:r>
              <a:rPr lang="en-US" b="0" i="0" dirty="0">
                <a:solidFill>
                  <a:srgbClr val="1F1F1F"/>
                </a:solidFill>
                <a:effectLst/>
                <a:latin typeface="Courier New" panose="02070309020205020404" pitchFamily="49" charset="0"/>
              </a:rPr>
              <a:t>): 200 Approx total tokens: 2622 Prompt cost: $0.0036 Completion cost: $0.0004 Total cost (</a:t>
            </a:r>
            <a:r>
              <a:rPr lang="en-US" b="0" i="0" dirty="0" err="1">
                <a:solidFill>
                  <a:srgbClr val="1F1F1F"/>
                </a:solidFill>
                <a:effectLst/>
                <a:latin typeface="Courier New" panose="02070309020205020404" pitchFamily="49" charset="0"/>
              </a:rPr>
              <a:t>est</a:t>
            </a:r>
            <a:r>
              <a:rPr lang="en-US" b="0" i="0" dirty="0">
                <a:solidFill>
                  <a:srgbClr val="1F1F1F"/>
                </a:solidFill>
                <a:effectLst/>
                <a:latin typeface="Courier New" panose="02070309020205020404" pitchFamily="49" charset="0"/>
              </a:rPr>
              <a:t>): $0.0040 ----- GPT-4 Estimate ----- Prompt tokens: 2422 Completion tokens (</a:t>
            </a:r>
            <a:r>
              <a:rPr lang="en-US" b="0" i="0" dirty="0" err="1">
                <a:solidFill>
                  <a:srgbClr val="1F1F1F"/>
                </a:solidFill>
                <a:effectLst/>
                <a:latin typeface="Courier New" panose="02070309020205020404" pitchFamily="49" charset="0"/>
              </a:rPr>
              <a:t>est</a:t>
            </a:r>
            <a:r>
              <a:rPr lang="en-US" b="0" i="0" dirty="0">
                <a:solidFill>
                  <a:srgbClr val="1F1F1F"/>
                </a:solidFill>
                <a:effectLst/>
                <a:latin typeface="Courier New" panose="02070309020205020404" pitchFamily="49" charset="0"/>
              </a:rPr>
              <a:t>): 200 Approx total tokens: 2622 Prompt cost: $0.0727 Completion cost: $0.0120 Total cost (</a:t>
            </a:r>
            <a:r>
              <a:rPr lang="en-US" b="0" i="0" dirty="0" err="1">
                <a:solidFill>
                  <a:srgbClr val="1F1F1F"/>
                </a:solidFill>
                <a:effectLst/>
                <a:latin typeface="Courier New" panose="02070309020205020404" pitchFamily="49" charset="0"/>
              </a:rPr>
              <a:t>est</a:t>
            </a:r>
            <a:r>
              <a:rPr lang="en-US" b="0" i="0" dirty="0">
                <a:solidFill>
                  <a:srgbClr val="1F1F1F"/>
                </a:solidFill>
                <a:effectLst/>
                <a:latin typeface="Courier New" panose="02070309020205020404" pitchFamily="49" charset="0"/>
              </a:rPr>
              <a:t>): $0.0847 Number of aligned sentence pairs: 18</a:t>
            </a:r>
            <a:endParaRPr lang="en-US" dirty="0"/>
          </a:p>
        </p:txBody>
      </p:sp>
      <p:sp>
        <p:nvSpPr>
          <p:cNvPr id="5" name="TextBox 4">
            <a:extLst>
              <a:ext uri="{FF2B5EF4-FFF2-40B4-BE49-F238E27FC236}">
                <a16:creationId xmlns:a16="http://schemas.microsoft.com/office/drawing/2014/main" id="{1DF8AC85-6FD1-AFA4-1A2D-C318104536AE}"/>
              </a:ext>
            </a:extLst>
          </p:cNvPr>
          <p:cNvSpPr txBox="1"/>
          <p:nvPr/>
        </p:nvSpPr>
        <p:spPr>
          <a:xfrm>
            <a:off x="8632085" y="227310"/>
            <a:ext cx="3559915" cy="5078313"/>
          </a:xfrm>
          <a:prstGeom prst="rect">
            <a:avLst/>
          </a:prstGeom>
          <a:noFill/>
        </p:spPr>
        <p:txBody>
          <a:bodyPr wrap="square">
            <a:spAutoFit/>
          </a:bodyPr>
          <a:lstStyle/>
          <a:p>
            <a:r>
              <a:rPr lang="en-US" dirty="0"/>
              <a:t>----- GPT-3.5-turbo Estimate -----</a:t>
            </a:r>
          </a:p>
          <a:p>
            <a:r>
              <a:rPr lang="en-US" dirty="0"/>
              <a:t>Prompt tokens: 2422</a:t>
            </a:r>
          </a:p>
          <a:p>
            <a:r>
              <a:rPr lang="en-US" dirty="0"/>
              <a:t>Completion tokens (</a:t>
            </a:r>
            <a:r>
              <a:rPr lang="en-US" dirty="0" err="1"/>
              <a:t>est</a:t>
            </a:r>
            <a:r>
              <a:rPr lang="en-US" dirty="0"/>
              <a:t>): 200</a:t>
            </a:r>
          </a:p>
          <a:p>
            <a:r>
              <a:rPr lang="en-US" dirty="0"/>
              <a:t>Approx total tokens: 2622</a:t>
            </a:r>
          </a:p>
          <a:p>
            <a:r>
              <a:rPr lang="en-US" dirty="0"/>
              <a:t>Prompt cost: $0.0036</a:t>
            </a:r>
          </a:p>
          <a:p>
            <a:r>
              <a:rPr lang="en-US" dirty="0"/>
              <a:t>Completion cost: $0.0004</a:t>
            </a:r>
          </a:p>
          <a:p>
            <a:r>
              <a:rPr lang="en-US" dirty="0"/>
              <a:t>Total cost (</a:t>
            </a:r>
            <a:r>
              <a:rPr lang="en-US" dirty="0" err="1"/>
              <a:t>est</a:t>
            </a:r>
            <a:r>
              <a:rPr lang="en-US" dirty="0"/>
              <a:t>): $0.0040</a:t>
            </a:r>
          </a:p>
          <a:p>
            <a:endParaRPr lang="en-US" dirty="0"/>
          </a:p>
          <a:p>
            <a:r>
              <a:rPr lang="en-US" dirty="0"/>
              <a:t>----- GPT-4 Estimate -----</a:t>
            </a:r>
          </a:p>
          <a:p>
            <a:r>
              <a:rPr lang="en-US" dirty="0"/>
              <a:t>Prompt tokens: 2422</a:t>
            </a:r>
          </a:p>
          <a:p>
            <a:r>
              <a:rPr lang="en-US" dirty="0"/>
              <a:t>Completion tokens (</a:t>
            </a:r>
            <a:r>
              <a:rPr lang="en-US" dirty="0" err="1"/>
              <a:t>est</a:t>
            </a:r>
            <a:r>
              <a:rPr lang="en-US" dirty="0"/>
              <a:t>): 200</a:t>
            </a:r>
          </a:p>
          <a:p>
            <a:r>
              <a:rPr lang="en-US" dirty="0"/>
              <a:t>Approx total tokens: 2622</a:t>
            </a:r>
          </a:p>
          <a:p>
            <a:r>
              <a:rPr lang="en-US" dirty="0"/>
              <a:t>Prompt cost: $0.0727</a:t>
            </a:r>
          </a:p>
          <a:p>
            <a:r>
              <a:rPr lang="en-US" dirty="0"/>
              <a:t>Completion cost: $0.0120</a:t>
            </a:r>
          </a:p>
          <a:p>
            <a:r>
              <a:rPr lang="en-US" dirty="0"/>
              <a:t>Total cost (</a:t>
            </a:r>
            <a:r>
              <a:rPr lang="en-US" dirty="0" err="1"/>
              <a:t>est</a:t>
            </a:r>
            <a:r>
              <a:rPr lang="en-US" dirty="0"/>
              <a:t>): $0.0847</a:t>
            </a:r>
          </a:p>
          <a:p>
            <a:endParaRPr lang="en-US" dirty="0"/>
          </a:p>
          <a:p>
            <a:r>
              <a:rPr lang="en-US" dirty="0"/>
              <a:t>Number of aligned sentence pairs: 18</a:t>
            </a:r>
          </a:p>
        </p:txBody>
      </p:sp>
      <p:pic>
        <p:nvPicPr>
          <p:cNvPr id="13" name="Picture 12">
            <a:extLst>
              <a:ext uri="{FF2B5EF4-FFF2-40B4-BE49-F238E27FC236}">
                <a16:creationId xmlns:a16="http://schemas.microsoft.com/office/drawing/2014/main" id="{44ACCF94-1ED8-C978-2A59-518F68BE674B}"/>
              </a:ext>
            </a:extLst>
          </p:cNvPr>
          <p:cNvPicPr>
            <a:picLocks noChangeAspect="1"/>
          </p:cNvPicPr>
          <p:nvPr/>
        </p:nvPicPr>
        <p:blipFill>
          <a:blip r:embed="rId2"/>
          <a:stretch>
            <a:fillRect/>
          </a:stretch>
        </p:blipFill>
        <p:spPr>
          <a:xfrm>
            <a:off x="0" y="3768369"/>
            <a:ext cx="8268125" cy="2006703"/>
          </a:xfrm>
          <a:prstGeom prst="rect">
            <a:avLst/>
          </a:prstGeom>
        </p:spPr>
      </p:pic>
    </p:spTree>
    <p:extLst>
      <p:ext uri="{BB962C8B-B14F-4D97-AF65-F5344CB8AC3E}">
        <p14:creationId xmlns:p14="http://schemas.microsoft.com/office/powerpoint/2010/main" val="2205986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B0DFF75-29AC-0BAB-949E-5E46EE4027A1}"/>
              </a:ext>
            </a:extLst>
          </p:cNvPr>
          <p:cNvGraphicFramePr>
            <a:graphicFrameLocks noGrp="1"/>
          </p:cNvGraphicFramePr>
          <p:nvPr>
            <p:extLst>
              <p:ext uri="{D42A27DB-BD31-4B8C-83A1-F6EECF244321}">
                <p14:modId xmlns:p14="http://schemas.microsoft.com/office/powerpoint/2010/main" val="442417628"/>
              </p:ext>
            </p:extLst>
          </p:nvPr>
        </p:nvGraphicFramePr>
        <p:xfrm>
          <a:off x="2286892" y="643466"/>
          <a:ext cx="7618217" cy="5910309"/>
        </p:xfrm>
        <a:graphic>
          <a:graphicData uri="http://schemas.openxmlformats.org/drawingml/2006/table">
            <a:tbl>
              <a:tblPr firstRow="1" bandRow="1">
                <a:noFill/>
                <a:tableStyleId>{5C22544A-7EE6-4342-B048-85BDC9FD1C3A}</a:tableStyleId>
              </a:tblPr>
              <a:tblGrid>
                <a:gridCol w="3809718">
                  <a:extLst>
                    <a:ext uri="{9D8B030D-6E8A-4147-A177-3AD203B41FA5}">
                      <a16:colId xmlns:a16="http://schemas.microsoft.com/office/drawing/2014/main" val="2288950974"/>
                    </a:ext>
                  </a:extLst>
                </a:gridCol>
                <a:gridCol w="3808499">
                  <a:extLst>
                    <a:ext uri="{9D8B030D-6E8A-4147-A177-3AD203B41FA5}">
                      <a16:colId xmlns:a16="http://schemas.microsoft.com/office/drawing/2014/main" val="104329983"/>
                    </a:ext>
                  </a:extLst>
                </a:gridCol>
              </a:tblGrid>
              <a:tr h="209012">
                <a:tc>
                  <a:txBody>
                    <a:bodyPr/>
                    <a:lstStyle/>
                    <a:p>
                      <a:pPr algn="ctr" fontAlgn="t"/>
                      <a:r>
                        <a:rPr lang="en-US" sz="800" b="1" u="none" strike="noStrike">
                          <a:solidFill>
                            <a:schemeClr val="tx1">
                              <a:lumMod val="75000"/>
                              <a:lumOff val="25000"/>
                            </a:schemeClr>
                          </a:solidFill>
                          <a:effectLst/>
                        </a:rPr>
                        <a:t>AKAN</a:t>
                      </a:r>
                      <a:endParaRPr lang="en-US" sz="800" b="1" i="0" u="none" strike="noStrike">
                        <a:solidFill>
                          <a:schemeClr val="tx1">
                            <a:lumMod val="75000"/>
                            <a:lumOff val="25000"/>
                          </a:schemeClr>
                        </a:solidFill>
                        <a:effectLst/>
                        <a:latin typeface="Calibri" panose="020F0502020204030204" pitchFamily="34" charset="0"/>
                      </a:endParaRPr>
                    </a:p>
                  </a:txBody>
                  <a:tcPr marL="77412" marR="58059" marT="38706" marB="38706">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a:txBody>
                    <a:bodyPr/>
                    <a:lstStyle/>
                    <a:p>
                      <a:pPr algn="ctr" fontAlgn="t"/>
                      <a:r>
                        <a:rPr lang="en-US" sz="800" b="1" u="none" strike="noStrike">
                          <a:solidFill>
                            <a:schemeClr val="tx1">
                              <a:lumMod val="75000"/>
                              <a:lumOff val="25000"/>
                            </a:schemeClr>
                          </a:solidFill>
                          <a:effectLst/>
                        </a:rPr>
                        <a:t>ENGLISH</a:t>
                      </a:r>
                      <a:endParaRPr lang="en-US" sz="800" b="1" i="0" u="none" strike="noStrike">
                        <a:solidFill>
                          <a:schemeClr val="tx1">
                            <a:lumMod val="75000"/>
                            <a:lumOff val="25000"/>
                          </a:schemeClr>
                        </a:solidFill>
                        <a:effectLst/>
                        <a:latin typeface="Calibri" panose="020F0502020204030204" pitchFamily="34" charset="0"/>
                      </a:endParaRPr>
                    </a:p>
                  </a:txBody>
                  <a:tcPr marL="77412" marR="58059" marT="38706" marB="38706">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extLst>
                  <a:ext uri="{0D108BD9-81ED-4DB2-BD59-A6C34878D82A}">
                    <a16:rowId xmlns:a16="http://schemas.microsoft.com/office/drawing/2014/main" val="3852693559"/>
                  </a:ext>
                </a:extLst>
              </a:tr>
              <a:tr h="176757">
                <a:tc>
                  <a:txBody>
                    <a:bodyPr/>
                    <a:lstStyle/>
                    <a:p>
                      <a:pPr algn="l" fontAlgn="b"/>
                      <a:r>
                        <a:rPr lang="pt-BR" sz="600" u="none" strike="noStrike">
                          <a:solidFill>
                            <a:schemeClr val="tx1">
                              <a:lumMod val="75000"/>
                              <a:lumOff val="25000"/>
                            </a:schemeClr>
                          </a:solidFill>
                          <a:effectLst/>
                        </a:rPr>
                        <a:t>Ye' nse se, 'nse se o</a:t>
                      </a:r>
                      <a:endParaRPr lang="pt-BR"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We do not really mean, we do not really mean, (that what we are going to say is true)</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907873369"/>
                  </a:ext>
                </a:extLst>
              </a:tr>
              <a:tr h="260620">
                <a:tc>
                  <a:txBody>
                    <a:bodyPr/>
                    <a:lstStyle/>
                    <a:p>
                      <a:pPr algn="l" fontAlgn="b"/>
                      <a:r>
                        <a:rPr lang="en-US" sz="600" u="none" strike="noStrike">
                          <a:solidFill>
                            <a:schemeClr val="tx1">
                              <a:lumMod val="75000"/>
                              <a:lumOff val="25000"/>
                            </a:schemeClr>
                          </a:solidFill>
                          <a:effectLst/>
                        </a:rPr>
                        <a:t>SE 'YOYE A KWAKU ANANSE TO YE KAKRAKA MA NE TI YE KETEWA</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HOW IT CAME ABOUT THAT THE HINDER PART OF KWAKU ANANSE, THE SPIDER, BECAME BIG, AT THE EXPENSE OF HIS HEAD, WHICH BECAME SMALL</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3662243654"/>
                  </a:ext>
                </a:extLst>
              </a:tr>
              <a:tr h="344483">
                <a:tc>
                  <a:txBody>
                    <a:bodyPr/>
                    <a:lstStyle/>
                    <a:p>
                      <a:pPr algn="l" fontAlgn="b"/>
                      <a:r>
                        <a:rPr lang="en-US" sz="600" u="none" strike="noStrike">
                          <a:solidFill>
                            <a:schemeClr val="tx1">
                              <a:lumMod val="75000"/>
                              <a:lumOff val="25000"/>
                            </a:schemeClr>
                          </a:solidFill>
                          <a:effectLst/>
                        </a:rPr>
                        <a:t>YE se okom kesie bi na ebaye, na Kwaku Ananse se oko pe nam ne aduane aba ne ne ye Aso adi. Obeko asuo bim', okotoo nnipa; se nnipa a okotoo yen sebe, na ye' nsamanfuo.</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THEY say that once a great hunger came, and that Kwaku Ananse said he would go and search for meat and vegetable food and bring it that he and his wife Aso might eat. He went into a certain stream and met people; now these people whom he met, excuse my saying so, were spirits.</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23601329"/>
                  </a:ext>
                </a:extLst>
              </a:tr>
              <a:tr h="344483">
                <a:tc>
                  <a:txBody>
                    <a:bodyPr/>
                    <a:lstStyle/>
                    <a:p>
                      <a:pPr algn="l" fontAlgn="b"/>
                      <a:r>
                        <a:rPr lang="en-US" sz="600" u="none" strike="noStrike">
                          <a:solidFill>
                            <a:schemeClr val="tx1">
                              <a:lumMod val="75000"/>
                              <a:lumOff val="25000"/>
                            </a:schemeClr>
                          </a:solidFill>
                          <a:effectLst/>
                        </a:rPr>
                        <a:t>Na Ananse kotoo nsa­manfuo no na ye gyina asuom' ye fwe. Kwaku Ananse see, "Yanom me mmera mmefwe bi?" Nsamanfuo no see, "Bra." Ananse koye, ko hunoo se ye de ye 'ti konkora na ye de fwee.</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When Ananse met the Spirits, they were standing in the water and splashing the stream-bed dry to catch the fish. Kwaku Ananse said, " Brothers, may I come and splash a little too? " The Spirits said, " Come." Ananse went, and he saw that they were using their skulls to splash the stream dry.</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258350993"/>
                  </a:ext>
                </a:extLst>
              </a:tr>
              <a:tr h="344483">
                <a:tc>
                  <a:txBody>
                    <a:bodyPr/>
                    <a:lstStyle/>
                    <a:p>
                      <a:pPr algn="l" fontAlgn="b"/>
                      <a:r>
                        <a:rPr lang="en-US" sz="600" u="none" strike="noStrike">
                          <a:solidFill>
                            <a:schemeClr val="tx1">
                              <a:lumMod val="75000"/>
                              <a:lumOff val="25000"/>
                            </a:schemeClr>
                          </a:solidFill>
                          <a:effectLst/>
                        </a:rPr>
                        <a:t>Nsamanfuo no ka kyeree Ananse se, "Wahu dee ye de fwee, wo betimi ama ye' ayi wo dee ama w'afwe bi? " Ananse see, " Metimi, na monyi mma me." Nsamanfuo no yi maa no ampa. Kwaku Ananse ne nsamanfuo no boom' fweye.</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The Spirits said to Ananse, " You have seen that which we take to splash the stream dry, will you allow us to remove your skull in order that you may splash too? " Ananse said, " I will permit you, take it off for me." Of a truth, the Spirits removed it and gave it to him. Kwaku Ananse and the Spirits joined together in splashing the bed of the stream dry.</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3598341531"/>
                  </a:ext>
                </a:extLst>
              </a:tr>
              <a:tr h="260620">
                <a:tc>
                  <a:txBody>
                    <a:bodyPr/>
                    <a:lstStyle/>
                    <a:p>
                      <a:pPr algn="l" fontAlgn="b"/>
                      <a:r>
                        <a:rPr lang="en-US" sz="600" u="none" strike="noStrike">
                          <a:solidFill>
                            <a:schemeClr val="tx1">
                              <a:lumMod val="75000"/>
                              <a:lumOff val="25000"/>
                            </a:schemeClr>
                          </a:solidFill>
                          <a:effectLst/>
                        </a:rPr>
                        <a:t>Na ye fwe no na nsamanfuo no maa dwom so se: " Nsamanfuo ye fwe asuo, ye de ye ti fwe asuo, Nsamanfuo eye fwe asuo o."</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As they splashed, the Spirits raised a song: " We, the Spirits, when we splash the river-bed dry to catch fish, we use our heads to splash the water, Oh, the Spirits, we are splashing the water."</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746768509"/>
                  </a:ext>
                </a:extLst>
              </a:tr>
              <a:tr h="428346">
                <a:tc>
                  <a:txBody>
                    <a:bodyPr/>
                    <a:lstStyle/>
                    <a:p>
                      <a:pPr algn="l" fontAlgn="b"/>
                      <a:r>
                        <a:rPr lang="en-US" sz="600" u="none" strike="noStrike">
                          <a:solidFill>
                            <a:schemeClr val="tx1">
                              <a:lumMod val="75000"/>
                              <a:lumOff val="25000"/>
                            </a:schemeClr>
                          </a:solidFill>
                          <a:effectLst/>
                        </a:rPr>
                        <a:t>Ananse see, " Edwom yi ye de, me nto bi? "  Nsamanfuo no see, " To bi." Na wa ma so: " Nsamanfuo ye fwe asuo, ye de ye ti fwe asuo, Nsamanfuo e ye fwe asuo o. Odomankoma ho adee ye de ye ti na ye fwe asuo? Nsamanfuo e ye fwe asuo o.Me de me ti afwe asuo nne o. Nsamanfuo e ye fwe asuo o."</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The Spider said, "This song is sweet, may I sing some of it? " The Spirits said, " Sing some." And he lifted up his voice: " The Spirits, we are splashing the water, we take our heads to splash the water. Oh, the Spirits, we are splashing the water. Since the Creator made things, do we take our heads to splash the water? Oh, the Spirits, we are splashing the water. I take my head to splash the water dry to-day o, Oh, the Spirits, we are splashing the water."</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719244257"/>
                  </a:ext>
                </a:extLst>
              </a:tr>
              <a:tr h="344483">
                <a:tc>
                  <a:txBody>
                    <a:bodyPr/>
                    <a:lstStyle/>
                    <a:p>
                      <a:pPr algn="l" fontAlgn="b"/>
                      <a:r>
                        <a:rPr lang="en-US" sz="600" u="none" strike="noStrike">
                          <a:solidFill>
                            <a:schemeClr val="tx1">
                              <a:lumMod val="75000"/>
                              <a:lumOff val="25000"/>
                            </a:schemeClr>
                          </a:solidFill>
                          <a:effectLst/>
                        </a:rPr>
                        <a:t>Ananse to wieye, na nsamanfuo ka kyeree no se, "Ye'afwe, ye'anya nam, wo dee kenten ra, fa ko di, gye wo ti konkora toa so na ko; na dee ye ka akyere wo ene se, ada ara a wo be to dwom yi- bie, wo ti konkora be bie ato."</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Ananse finished singing, and the Spirits told him, saying, "We have splashed, we have got fish, your share is a basket full, take it and go and eat, take your skull, join it (on your body), and go off; but what we have to say most particularly is this, the very day you sing any of that song, your skull will open and fall off."</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643367063"/>
                  </a:ext>
                </a:extLst>
              </a:tr>
              <a:tr h="344483">
                <a:tc>
                  <a:txBody>
                    <a:bodyPr/>
                    <a:lstStyle/>
                    <a:p>
                      <a:pPr algn="l" fontAlgn="b"/>
                      <a:r>
                        <a:rPr lang="en-US" sz="600" u="none" strike="noStrike">
                          <a:solidFill>
                            <a:schemeClr val="tx1">
                              <a:lumMod val="75000"/>
                              <a:lumOff val="25000"/>
                            </a:schemeClr>
                          </a:solidFill>
                          <a:effectLst/>
                        </a:rPr>
                        <a:t>Ananse see, "Enam bebrebe a mode ama me, me pe, na dwom dee me to ma ye dee ben? " Nsamanfuo no see, "Wie, kore." Ananse sim' koye. Nsamanfuo no soso boaboaa ye ho na yen so ye koye.</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The Spider said, "Fish in abundance which you have given to me, is all I desire, and as for a song, for what reason should I sing it? " The Spirits said, "That is well, go off." The Spider set off. The Spirits, too, got everything together, and they, too, went away.</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303215835"/>
                  </a:ext>
                </a:extLst>
              </a:tr>
              <a:tr h="260620">
                <a:tc>
                  <a:txBody>
                    <a:bodyPr/>
                    <a:lstStyle/>
                    <a:p>
                      <a:pPr algn="l" fontAlgn="b"/>
                      <a:r>
                        <a:rPr lang="en-US" sz="600" u="none" strike="noStrike">
                          <a:solidFill>
                            <a:schemeClr val="tx1">
                              <a:lumMod val="75000"/>
                              <a:lumOff val="25000"/>
                            </a:schemeClr>
                          </a:solidFill>
                          <a:effectLst/>
                        </a:rPr>
                        <a:t>Efei nsamanfuo no duruu no ho'a, na ye'ama so: "Nsamanfuo ye fwe asuo, ye de ye ti fwe asuo, Nsamanfuo e ye fwe asuo o."</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When the Spirits had reached yonder, as it were, then they raised their song: "We, the Spirits, when we splash the river-bed dry to catch fish, we use our heads to splash the water. Oh, the Spirits, we are splashing the water."</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427431035"/>
                  </a:ext>
                </a:extLst>
              </a:tr>
              <a:tr h="260620">
                <a:tc>
                  <a:txBody>
                    <a:bodyPr/>
                    <a:lstStyle/>
                    <a:p>
                      <a:pPr algn="l" fontAlgn="b"/>
                      <a:r>
                        <a:rPr lang="en-US" sz="600" u="none" strike="noStrike">
                          <a:solidFill>
                            <a:schemeClr val="tx1">
                              <a:lumMod val="75000"/>
                              <a:lumOff val="25000"/>
                            </a:schemeClr>
                          </a:solidFill>
                          <a:effectLst/>
                        </a:rPr>
                        <a:t>Na Ananse tee dwom no na ono so maa so: " Odomankoma boo adee ye de ye ti n'efwe asuo? Nsamanfuo e ye fwe asuo o."</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And the Spider heard the song, and he, too, took it up: " Since the Creator made things have we taken our heads to splash the water? Oh, the Spirits, we are splashing the water.“</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3363389656"/>
                  </a:ext>
                </a:extLst>
              </a:tr>
              <a:tr h="344483">
                <a:tc>
                  <a:txBody>
                    <a:bodyPr/>
                    <a:lstStyle/>
                    <a:p>
                      <a:pPr algn="l" fontAlgn="b"/>
                      <a:r>
                        <a:rPr lang="en-US" sz="600" u="none" strike="noStrike">
                          <a:solidFill>
                            <a:schemeClr val="tx1">
                              <a:lumMod val="75000"/>
                              <a:lumOff val="25000"/>
                            </a:schemeClr>
                          </a:solidFill>
                          <a:effectLst/>
                        </a:rPr>
                        <a:t>Oto wieye ara, na ne ti konkora abie ato. Ananse maa so boo no bo. Osee, "Nsamanfuo e! nsamanfuo e! me tiri no ate ato o!" Na nsamanfuo no tee, ye kaa se, "Ananse no no, dec ye ka kyeree no no wantie na ofre yen, momma yen nnyina nko na yentie dee obeka."</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No sooner had he finished than his skull opened and dropped off. Ananse lifted it up and held it against his chest. He said, " Spirits, Spirits, my head has fallen off." The Spirits heard, and they said, "That's the Spider, he hasn't listened to what we told him, and he is calling us, let us all go back and hear what he will say."</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3233032496"/>
                  </a:ext>
                </a:extLst>
              </a:tr>
              <a:tr h="344483">
                <a:tc>
                  <a:txBody>
                    <a:bodyPr/>
                    <a:lstStyle/>
                    <a:p>
                      <a:pPr algn="l" fontAlgn="b"/>
                      <a:r>
                        <a:rPr lang="en-US" sz="600" u="none" strike="noStrike">
                          <a:solidFill>
                            <a:schemeClr val="tx1">
                              <a:lumMod val="75000"/>
                              <a:lumOff val="25000"/>
                            </a:schemeClr>
                          </a:solidFill>
                          <a:effectLst/>
                        </a:rPr>
                        <a:t>Ankye na Ananse na ogugu so na waba. Osee, "Puo! Agya mma, me tiri no na abie atoro no, nti me sere mo, maye mo biribiara a momfa nkye me, me ma mo di bem, na momfa me tiri ntoa me so."</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Almost immediately, the Spider came hastening along. He said, " Puo! children of my father; my head has opened and fallen off, so I beg of you, if I have done you any harm, forgive it; you are in the right, but take my head and put it back in its place for me."</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2083778344"/>
                  </a:ext>
                </a:extLst>
              </a:tr>
              <a:tr h="260620">
                <a:tc>
                  <a:txBody>
                    <a:bodyPr/>
                    <a:lstStyle/>
                    <a:p>
                      <a:pPr algn="l" fontAlgn="b"/>
                      <a:r>
                        <a:rPr lang="en-US" sz="600" u="none" strike="noStrike">
                          <a:solidFill>
                            <a:schemeClr val="tx1">
                              <a:lumMod val="75000"/>
                              <a:lumOff val="25000"/>
                            </a:schemeClr>
                          </a:solidFill>
                          <a:effectLst/>
                        </a:rPr>
                        <a:t>Nsamanfuo no gyeye, na ye de toaa no so. Ye ka kyeree no se, "Efei dee wo to dwom yi bio na efiri to bio a, wo fre yen a, ye'mmua, nti ko." Nsamanfuo no siim' koreye.</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The Spirits took it, and replaced it. They said to him, "Now if you sing this song again, and it falls off again, when you call us, we shall not answer, so get along with you." The Spirits set off again.</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4241546926"/>
                  </a:ext>
                </a:extLst>
              </a:tr>
              <a:tr h="344483">
                <a:tc>
                  <a:txBody>
                    <a:bodyPr/>
                    <a:lstStyle/>
                    <a:p>
                      <a:pPr algn="l" fontAlgn="b"/>
                      <a:r>
                        <a:rPr lang="en-US" sz="600" u="none" strike="noStrike">
                          <a:solidFill>
                            <a:schemeClr val="tx1">
                              <a:lumMod val="75000"/>
                              <a:lumOff val="25000"/>
                            </a:schemeClr>
                          </a:solidFill>
                          <a:effectLst/>
                        </a:rPr>
                        <a:t>Na ye koro no na ye to ye dwom ko. Efei Ananse san too bio na ne tiri no te toye, kutukum! na wama so abo no bo. Osce, " Nsamanfuo e! nsamanfuo e! dinn! Wa fre afre afre, ne nnyina dinn! "</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As they were going they sang their song. And now Ananse began to sing again, and his head became detached and fell off, kutukum! And he lifted it and, excuse my vulgarity, clapped it against his anus, and leaped to the side of the path, sora!</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4231833032"/>
                  </a:ext>
                </a:extLst>
              </a:tr>
              <a:tr h="260620">
                <a:tc>
                  <a:txBody>
                    <a:bodyPr/>
                    <a:lstStyle/>
                    <a:p>
                      <a:pPr algn="l" fontAlgn="b"/>
                      <a:r>
                        <a:rPr lang="en-US" sz="600" u="none" strike="noStrike">
                          <a:solidFill>
                            <a:schemeClr val="tx1">
                              <a:lumMod val="75000"/>
                              <a:lumOff val="25000"/>
                            </a:schemeClr>
                          </a:solidFill>
                          <a:effectLst/>
                        </a:rPr>
                        <a:t>Efei dee Ananse soom' a enso, na omaa so na ode ta, sebe, ne to nom, na ohudie 'kwan nkyen, sora! Osee, " 'Kwan gye me, na dakye menya me ho a, mema wo bi."</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was the sound of the grass parting as he entered it). He said, " Path, save me, and when the day dawns that I become rich, I shall give you some."</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929135519"/>
                  </a:ext>
                </a:extLst>
              </a:tr>
              <a:tr h="176757">
                <a:tc>
                  <a:txBody>
                    <a:bodyPr/>
                    <a:lstStyle/>
                    <a:p>
                      <a:pPr algn="l" fontAlgn="b"/>
                      <a:r>
                        <a:rPr lang="en-US" sz="600" u="none" strike="noStrike">
                          <a:solidFill>
                            <a:schemeClr val="tx1">
                              <a:lumMod val="75000"/>
                              <a:lumOff val="25000"/>
                            </a:schemeClr>
                          </a:solidFill>
                          <a:effectLst/>
                        </a:rPr>
                        <a:t>Ene se wo behuno Ananse na ne tiri kete kete na no to kakraka; na efiri asoodene.</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That is why you will see Ananse with a small head and a very big bottom; it all comes from the hardness of his ears.</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879921305"/>
                  </a:ext>
                </a:extLst>
              </a:tr>
              <a:tr h="260620">
                <a:tc>
                  <a:txBody>
                    <a:bodyPr/>
                    <a:lstStyle/>
                    <a:p>
                      <a:pPr algn="l" fontAlgn="b"/>
                      <a:r>
                        <a:rPr lang="pt-BR" sz="600" u="none" strike="noStrike">
                          <a:solidFill>
                            <a:schemeClr val="tx1">
                              <a:lumMod val="75000"/>
                              <a:lumOff val="25000"/>
                            </a:schemeClr>
                          </a:solidFill>
                          <a:effectLst/>
                        </a:rPr>
                        <a:t>M'anansesem a metooye yi, se eye de o, se ennye de o, momfa bi nko na momfa bi mmera.</a:t>
                      </a:r>
                      <a:endParaRPr lang="pt-BR"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l" fontAlgn="b"/>
                      <a:r>
                        <a:rPr lang="en-US" sz="600" u="none" strike="noStrike">
                          <a:solidFill>
                            <a:schemeClr val="tx1">
                              <a:lumMod val="75000"/>
                              <a:lumOff val="25000"/>
                            </a:schemeClr>
                          </a:solidFill>
                          <a:effectLst/>
                        </a:rPr>
                        <a:t>This, my story, which I have related, if it be sweet, (or) if it be not sweet, take some elsewhere, and let some come back to me.</a:t>
                      </a:r>
                      <a:endParaRPr lang="en-US" sz="600" b="0" i="0" u="none" strike="noStrike">
                        <a:solidFill>
                          <a:schemeClr val="tx1">
                            <a:lumMod val="75000"/>
                            <a:lumOff val="25000"/>
                          </a:schemeClr>
                        </a:solidFill>
                        <a:effectLst/>
                        <a:latin typeface="Calibri" panose="020F0502020204030204" pitchFamily="34" charset="0"/>
                      </a:endParaRPr>
                    </a:p>
                  </a:txBody>
                  <a:tcPr marL="77412" marR="58059" marT="38706" marB="38706" anchor="b">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2218523554"/>
                  </a:ext>
                </a:extLst>
              </a:tr>
            </a:tbl>
          </a:graphicData>
        </a:graphic>
      </p:graphicFrame>
    </p:spTree>
    <p:extLst>
      <p:ext uri="{BB962C8B-B14F-4D97-AF65-F5344CB8AC3E}">
        <p14:creationId xmlns:p14="http://schemas.microsoft.com/office/powerpoint/2010/main" val="33563969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41702</TotalTime>
  <Words>3723</Words>
  <Application>Microsoft Office PowerPoint</Application>
  <PresentationFormat>Widescreen</PresentationFormat>
  <Paragraphs>161</Paragraphs>
  <Slides>9</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8" baseType="lpstr">
      <vt:lpstr>Aptos</vt:lpstr>
      <vt:lpstr>Aptos Display</vt:lpstr>
      <vt:lpstr>Arial</vt:lpstr>
      <vt:lpstr>Calibri</vt:lpstr>
      <vt:lpstr>Courier</vt:lpstr>
      <vt:lpstr>Courier New</vt:lpstr>
      <vt:lpstr>Times New Roman</vt:lpstr>
      <vt:lpstr>Office Theme</vt:lpstr>
      <vt:lpstr>Microsoft Excel Worksheet</vt:lpstr>
      <vt:lpstr>Demo Source Material: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Bill Worstell</dc:creator>
  <cp:lastModifiedBy>Bill Worstell</cp:lastModifiedBy>
  <cp:revision>42</cp:revision>
  <dcterms:created xsi:type="dcterms:W3CDTF">2024-12-05T19:33:04Z</dcterms:created>
  <dcterms:modified xsi:type="dcterms:W3CDTF">2025-02-24T16:18:52Z</dcterms:modified>
</cp:coreProperties>
</file>

<file path=docProps/thumbnail.jpeg>
</file>